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40"/>
  </p:notesMasterIdLst>
  <p:handoutMasterIdLst>
    <p:handoutMasterId r:id="rId41"/>
  </p:handoutMasterIdLst>
  <p:sldIdLst>
    <p:sldId id="256" r:id="rId2"/>
    <p:sldId id="317" r:id="rId3"/>
    <p:sldId id="318" r:id="rId4"/>
    <p:sldId id="257" r:id="rId5"/>
    <p:sldId id="260" r:id="rId6"/>
    <p:sldId id="258" r:id="rId7"/>
    <p:sldId id="266" r:id="rId8"/>
    <p:sldId id="300" r:id="rId9"/>
    <p:sldId id="299" r:id="rId10"/>
    <p:sldId id="274" r:id="rId11"/>
    <p:sldId id="275" r:id="rId12"/>
    <p:sldId id="292" r:id="rId13"/>
    <p:sldId id="277" r:id="rId14"/>
    <p:sldId id="278" r:id="rId15"/>
    <p:sldId id="267" r:id="rId16"/>
    <p:sldId id="269" r:id="rId17"/>
    <p:sldId id="272" r:id="rId18"/>
    <p:sldId id="273" r:id="rId19"/>
    <p:sldId id="280" r:id="rId20"/>
    <p:sldId id="284" r:id="rId21"/>
    <p:sldId id="286" r:id="rId22"/>
    <p:sldId id="282" r:id="rId23"/>
    <p:sldId id="304" r:id="rId24"/>
    <p:sldId id="305" r:id="rId25"/>
    <p:sldId id="306" r:id="rId26"/>
    <p:sldId id="311" r:id="rId27"/>
    <p:sldId id="307" r:id="rId28"/>
    <p:sldId id="308" r:id="rId29"/>
    <p:sldId id="309" r:id="rId30"/>
    <p:sldId id="310" r:id="rId31"/>
    <p:sldId id="301" r:id="rId32"/>
    <p:sldId id="303" r:id="rId33"/>
    <p:sldId id="312" r:id="rId34"/>
    <p:sldId id="315" r:id="rId35"/>
    <p:sldId id="314" r:id="rId36"/>
    <p:sldId id="322" r:id="rId37"/>
    <p:sldId id="320" r:id="rId38"/>
    <p:sldId id="289" r:id="rId39"/>
  </p:sldIdLst>
  <p:sldSz cx="12192000" cy="6858000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0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2" d="100"/>
        <a:sy n="92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608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8ABF9-4AD2-4BBA-9B12-74645A0FF0DD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009801-E911-464F-9BFB-70A0DCF47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519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90440-A41A-4533-82A1-347CCAA02641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507DD-621D-4BFD-9683-1CE0D32EB9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7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35000" y="1163638"/>
            <a:ext cx="5588000" cy="3143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CB5BF-34DF-470B-8EB4-BD66C55F5E9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65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35000" y="1163638"/>
            <a:ext cx="5588000" cy="3143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CB5BF-34DF-470B-8EB4-BD66C55F5E9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18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35000" y="1163638"/>
            <a:ext cx="5588000" cy="3143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800" baseline="0" dirty="0"/>
              <a:t>Digital Numbers correspond</a:t>
            </a:r>
            <a:r>
              <a:rPr lang="en-US" sz="2800" dirty="0"/>
              <a:t> to “brightness” of each pixel detected by a sensor for a given wavelength or band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US" sz="2800" dirty="0"/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Brightness of a pixel is created when </a:t>
            </a:r>
            <a:r>
              <a:rPr lang="en-US" sz="2800" dirty="0">
                <a:latin typeface="+mn-lt"/>
              </a:rPr>
              <a:t>solar radiance or energy from the sun on an object is reflected and detected by the sensor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defRPr/>
            </a:pPr>
            <a:endParaRPr lang="en-US" sz="2800" dirty="0">
              <a:latin typeface="+mn-lt"/>
            </a:endParaRP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Solar radiance </a:t>
            </a:r>
            <a:r>
              <a:rPr lang="en-US" sz="2800" dirty="0">
                <a:latin typeface="+mn-lt"/>
              </a:rPr>
              <a:t>varies</a:t>
            </a:r>
          </a:p>
          <a:p>
            <a:pPr marL="896112" lvl="1" indent="-32004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lang="en-US" sz="2800" dirty="0">
                <a:latin typeface="+mn-lt"/>
              </a:rPr>
              <a:t>Distance from Sun</a:t>
            </a:r>
          </a:p>
          <a:p>
            <a:pPr marL="896112" lvl="1" indent="-32004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defRPr/>
            </a:pPr>
            <a:r>
              <a:rPr lang="en-US" sz="2800" dirty="0">
                <a:latin typeface="+mn-lt"/>
              </a:rPr>
              <a:t>Angle of Incoming energy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CB5BF-34DF-470B-8EB4-BD66C55F5E9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84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673"/>
            <a:ext cx="5486400" cy="411456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787"/>
            <a:ext cx="2971800" cy="456654"/>
          </a:xfrm>
          <a:prstGeom prst="rect">
            <a:avLst/>
          </a:prstGeom>
        </p:spPr>
        <p:txBody>
          <a:bodyPr/>
          <a:lstStyle/>
          <a:p>
            <a:fld id="{31CE32EC-380E-4031-B369-B822AD0DB98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54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673"/>
            <a:ext cx="5486400" cy="411456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787"/>
            <a:ext cx="2971800" cy="456654"/>
          </a:xfrm>
          <a:prstGeom prst="rect">
            <a:avLst/>
          </a:prstGeom>
        </p:spPr>
        <p:txBody>
          <a:bodyPr/>
          <a:lstStyle/>
          <a:p>
            <a:fld id="{31CE32EC-380E-4031-B369-B822AD0DB98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036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673"/>
            <a:ext cx="5486400" cy="411456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787"/>
            <a:ext cx="2971800" cy="456654"/>
          </a:xfrm>
          <a:prstGeom prst="rect">
            <a:avLst/>
          </a:prstGeom>
        </p:spPr>
        <p:txBody>
          <a:bodyPr/>
          <a:lstStyle/>
          <a:p>
            <a:fld id="{31CE32EC-380E-4031-B369-B822AD0DB98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530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673"/>
            <a:ext cx="5486400" cy="411456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787"/>
            <a:ext cx="2971800" cy="456654"/>
          </a:xfrm>
          <a:prstGeom prst="rect">
            <a:avLst/>
          </a:prstGeom>
        </p:spPr>
        <p:txBody>
          <a:bodyPr/>
          <a:lstStyle/>
          <a:p>
            <a:fld id="{31CE32EC-380E-4031-B369-B822AD0DB98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588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673"/>
            <a:ext cx="5486400" cy="4114566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787"/>
            <a:ext cx="2971800" cy="456654"/>
          </a:xfrm>
          <a:prstGeom prst="rect">
            <a:avLst/>
          </a:prstGeom>
        </p:spPr>
        <p:txBody>
          <a:bodyPr/>
          <a:lstStyle/>
          <a:p>
            <a:fld id="{31CE32EC-380E-4031-B369-B822AD0DB98A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166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buClr>
                <a:srgbClr val="53ECF3"/>
              </a:buClr>
              <a:buFont typeface="Arial"/>
              <a:buNone/>
              <a:defRPr sz="3000" b="1" i="0" u="none" strike="noStrike" cap="none" baseline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indent="0" algn="l" rtl="0">
              <a:spcBef>
                <a:spcPts val="0"/>
              </a:spcBef>
              <a:spcAft>
                <a:spcPts val="0"/>
              </a:spcAft>
              <a:defRPr sz="375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3" name="Shape 23"/>
          <p:cNvSpPr txBox="1">
            <a:spLocks noGrp="1"/>
          </p:cNvSpPr>
          <p:nvPr>
            <p:ph type="subTitle" idx="1"/>
          </p:nvPr>
        </p:nvSpPr>
        <p:spPr>
          <a:xfrm>
            <a:off x="711200" y="3228535"/>
            <a:ext cx="10472928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34290" indent="0" algn="r" rtl="0">
              <a:spcBef>
                <a:spcPts val="390"/>
              </a:spcBef>
              <a:spcAft>
                <a:spcPts val="0"/>
              </a:spcAft>
              <a:buClr>
                <a:srgbClr val="0BD0D9"/>
              </a:buClr>
              <a:buFont typeface="Arial"/>
              <a:buNone/>
              <a:defRPr sz="1950" b="1" i="0" u="none" strike="noStrike" cap="none" baseline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ctr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ctr" rtl="0">
              <a:spcBef>
                <a:spcPts val="315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  <a:defRPr sz="1575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ctr" rtl="0">
              <a:spcBef>
                <a:spcPts val="300"/>
              </a:spcBef>
              <a:spcAft>
                <a:spcPts val="0"/>
              </a:spcAft>
              <a:buClr>
                <a:srgbClr val="0BD0D9"/>
              </a:buClr>
              <a:buFont typeface="Arial"/>
              <a:buNone/>
              <a:defRPr sz="1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ctr" rtl="0">
              <a:spcBef>
                <a:spcPts val="300"/>
              </a:spcBef>
              <a:spcAft>
                <a:spcPts val="0"/>
              </a:spcAft>
              <a:buClr>
                <a:srgbClr val="10CF9B"/>
              </a:buClr>
              <a:buFont typeface="Arial"/>
              <a:buNone/>
              <a:defRPr sz="15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ctr" rtl="0">
              <a:spcBef>
                <a:spcPts val="270"/>
              </a:spcBef>
              <a:buClr>
                <a:schemeClr val="accent5"/>
              </a:buClr>
              <a:buFont typeface="Arial"/>
              <a:buNone/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ctr" rtl="0">
              <a:spcBef>
                <a:spcPts val="240"/>
              </a:spcBef>
              <a:buClr>
                <a:schemeClr val="accent6"/>
              </a:buClr>
              <a:buFont typeface="Arial"/>
              <a:buNone/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ctr" rtl="0">
              <a:spcBef>
                <a:spcPts val="240"/>
              </a:spcBef>
              <a:buClr>
                <a:schemeClr val="dk2"/>
              </a:buClr>
              <a:buFont typeface="Arial"/>
              <a:buNone/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ctr" rtl="0">
              <a:spcBef>
                <a:spcPts val="210"/>
              </a:spcBef>
              <a:buClr>
                <a:schemeClr val="dk2"/>
              </a:buClr>
              <a:buFont typeface="Arial"/>
              <a:buNone/>
              <a:defRPr sz="10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10174679" y="6072741"/>
            <a:ext cx="2010770" cy="7133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59035" y="5762851"/>
            <a:ext cx="464101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latin typeface="Arial" pitchFamily="34" charset="0"/>
                <a:cs typeface="Arial" pitchFamily="34" charset="0"/>
              </a:rPr>
              <a:t>This material is based upon work supported by the National Science Foundation under Grant Nos. DUE ATE 07031185 and 1205069 to the National Council For Geographic education. Any opinions, findings,</a:t>
            </a:r>
            <a:r>
              <a:rPr lang="en-US" sz="1000" baseline="0" dirty="0">
                <a:latin typeface="Arial" pitchFamily="34" charset="0"/>
                <a:cs typeface="Arial" pitchFamily="34" charset="0"/>
              </a:rPr>
              <a:t> and conclusions or recommendations expressed in this material are those of the author(s) and do not necessarily reflect the views of the National Science Foundation.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14" descr="600px-NSF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88" y="5836550"/>
            <a:ext cx="777147" cy="714376"/>
          </a:xfrm>
          <a:prstGeom prst="rect">
            <a:avLst/>
          </a:prstGeom>
        </p:spPr>
      </p:pic>
      <p:pic>
        <p:nvPicPr>
          <p:cNvPr id="14" name="Shape 11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0502225" y="4981135"/>
            <a:ext cx="1839864" cy="1776784"/>
          </a:xfrm>
          <a:prstGeom prst="rect">
            <a:avLst/>
          </a:prstGeom>
          <a:solidFill>
            <a:schemeClr val="lt2"/>
          </a:solidFill>
        </p:spPr>
      </p:pic>
    </p:spTree>
    <p:extLst>
      <p:ext uri="{BB962C8B-B14F-4D97-AF65-F5344CB8AC3E}">
        <p14:creationId xmlns:p14="http://schemas.microsoft.com/office/powerpoint/2010/main" val="1863318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10972800" cy="1066800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10972800" cy="4325112"/>
          </a:xfrm>
        </p:spPr>
        <p:txBody>
          <a:bodyPr/>
          <a:lstStyle>
            <a:lvl1pPr>
              <a:defRPr b="1" i="0" baseline="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  <a:lvl2pPr>
              <a:defRPr b="1" i="0" baseline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 b="1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 b="1"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559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609602" y="704087"/>
            <a:ext cx="110743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3750" b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609602" y="6356353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556002" y="6356353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0566400" y="6356353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853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0898717" y="1588"/>
            <a:ext cx="1016000" cy="36671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073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1_Title and Vertical 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609600" y="704851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70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10972800" cy="467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04788" indent="-87153" algn="l" rtl="0">
              <a:spcBef>
                <a:spcPts val="39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19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79822" indent="-87392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●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indent="-120491" algn="l" rtl="0">
              <a:spcBef>
                <a:spcPts val="315"/>
              </a:spcBef>
              <a:spcAft>
                <a:spcPts val="0"/>
              </a:spcAft>
              <a:buClr>
                <a:schemeClr val="accent2"/>
              </a:buClr>
              <a:buFont typeface="Arial"/>
              <a:buChar char="●"/>
              <a:defRPr sz="15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90588" indent="-95250" algn="l" rtl="0">
              <a:spcBef>
                <a:spcPts val="30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096566" indent="-101203" algn="l" rtl="0">
              <a:spcBef>
                <a:spcPts val="300"/>
              </a:spcBef>
              <a:spcAft>
                <a:spcPts val="0"/>
              </a:spcAft>
              <a:buClr>
                <a:srgbClr val="10CF9B"/>
              </a:buClr>
              <a:buFont typeface="Arial"/>
              <a:buChar char="●"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03020" indent="-91440" algn="l" rtl="0">
              <a:spcBef>
                <a:spcPts val="270"/>
              </a:spcBef>
              <a:buClr>
                <a:schemeClr val="accent5"/>
              </a:buClr>
              <a:buFont typeface="Arial"/>
              <a:buChar char="●"/>
              <a:defRPr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440180" indent="-83820" algn="l" rtl="0">
              <a:spcBef>
                <a:spcPts val="240"/>
              </a:spcBef>
              <a:buClr>
                <a:schemeClr val="accent6"/>
              </a:buClr>
              <a:buFont typeface="Arial"/>
              <a:buChar char="●"/>
              <a:defRPr sz="1200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45920" indent="-64770" algn="l" rtl="0">
              <a:spcBef>
                <a:spcPts val="240"/>
              </a:spcBef>
              <a:buClr>
                <a:schemeClr val="dk2"/>
              </a:buClr>
              <a:buFont typeface="Arial"/>
              <a:buChar char="•"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51660" indent="-70484" algn="l" rtl="0">
              <a:spcBef>
                <a:spcPts val="210"/>
              </a:spcBef>
              <a:buClr>
                <a:schemeClr val="dk2"/>
              </a:buClr>
              <a:buFont typeface="Arial"/>
              <a:buChar char="•"/>
              <a:defRPr sz="1050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pic>
        <p:nvPicPr>
          <p:cNvPr id="7" name="Shape 113"/>
          <p:cNvPicPr preferRelativeResize="0"/>
          <p:nvPr userDrawn="1"/>
        </p:nvPicPr>
        <p:blipFill>
          <a:blip r:embed="rId2"/>
          <a:stretch>
            <a:fillRect/>
          </a:stretch>
        </p:blipFill>
        <p:spPr>
          <a:xfrm>
            <a:off x="10715173" y="6204859"/>
            <a:ext cx="718457" cy="51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990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707136" y="1316742"/>
            <a:ext cx="10363200" cy="13624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rgbClr val="54EEC5"/>
              </a:buClr>
              <a:buFont typeface="Arial"/>
              <a:buNone/>
              <a:defRPr sz="2700" b="1" cap="none" baseline="0">
                <a:solidFill>
                  <a:schemeClr val="bg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707136" y="2704669"/>
            <a:ext cx="10363200" cy="1509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Clr>
                <a:schemeClr val="dk1"/>
              </a:buClr>
              <a:buFont typeface="Arial"/>
              <a:buNone/>
              <a:defRPr sz="1650">
                <a:solidFill>
                  <a:schemeClr val="dk1"/>
                </a:solidFill>
              </a:defRPr>
            </a:lvl1pPr>
            <a:lvl2pPr rtl="0">
              <a:buClr>
                <a:srgbClr val="888888"/>
              </a:buClr>
              <a:buFont typeface="Arial"/>
              <a:buNone/>
              <a:defRPr sz="1350">
                <a:solidFill>
                  <a:srgbClr val="888888"/>
                </a:solidFill>
              </a:defRPr>
            </a:lvl2pPr>
            <a:lvl3pPr rtl="0">
              <a:buClr>
                <a:srgbClr val="888888"/>
              </a:buClr>
              <a:buFont typeface="Arial"/>
              <a:buNone/>
              <a:defRPr sz="1200">
                <a:solidFill>
                  <a:srgbClr val="888888"/>
                </a:solidFill>
              </a:defRPr>
            </a:lvl3pPr>
            <a:lvl4pPr rtl="0">
              <a:buClr>
                <a:srgbClr val="888888"/>
              </a:buClr>
              <a:buFont typeface="Arial"/>
              <a:buNone/>
              <a:defRPr sz="1050">
                <a:solidFill>
                  <a:srgbClr val="888888"/>
                </a:solidFill>
              </a:defRPr>
            </a:lvl4pPr>
            <a:lvl5pPr rtl="0">
              <a:buClr>
                <a:srgbClr val="888888"/>
              </a:buClr>
              <a:buFont typeface="Arial"/>
              <a:buNone/>
              <a:defRPr sz="1050">
                <a:solidFill>
                  <a:srgbClr val="888888"/>
                </a:solidFill>
              </a:defRPr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10566400" y="6356355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5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>
  <p:cSld name="Title and Vertical 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609600" y="704851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10972800" cy="467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04788" indent="-87153" algn="l" rtl="0">
              <a:spcBef>
                <a:spcPts val="39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79822" indent="-87392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●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indent="-120491" algn="l" rtl="0">
              <a:spcBef>
                <a:spcPts val="315"/>
              </a:spcBef>
              <a:spcAft>
                <a:spcPts val="0"/>
              </a:spcAft>
              <a:buClr>
                <a:schemeClr val="accent2"/>
              </a:buClr>
              <a:buFont typeface="Arial"/>
              <a:buChar char="●"/>
              <a:defRPr sz="15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90588" indent="-95250" algn="l" rtl="0">
              <a:spcBef>
                <a:spcPts val="30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096566" indent="-101203" algn="l" rtl="0">
              <a:spcBef>
                <a:spcPts val="300"/>
              </a:spcBef>
              <a:spcAft>
                <a:spcPts val="0"/>
              </a:spcAft>
              <a:buClr>
                <a:srgbClr val="10CF9B"/>
              </a:buClr>
              <a:buFont typeface="Arial"/>
              <a:buChar char="●"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03020" indent="-91440" algn="l" rtl="0">
              <a:spcBef>
                <a:spcPts val="270"/>
              </a:spcBef>
              <a:buClr>
                <a:schemeClr val="accent5"/>
              </a:buClr>
              <a:buFont typeface="Arial"/>
              <a:buChar char="●"/>
              <a:defRPr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440180" indent="-83820" algn="l" rtl="0">
              <a:spcBef>
                <a:spcPts val="240"/>
              </a:spcBef>
              <a:buClr>
                <a:schemeClr val="accent6"/>
              </a:buClr>
              <a:buFont typeface="Arial"/>
              <a:buChar char="●"/>
              <a:defRPr sz="1200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45920" indent="-64770" algn="l" rtl="0">
              <a:spcBef>
                <a:spcPts val="240"/>
              </a:spcBef>
              <a:buClr>
                <a:schemeClr val="dk2"/>
              </a:buClr>
              <a:buFont typeface="Arial"/>
              <a:buChar char="•"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51660" indent="-70484" algn="l" rtl="0">
              <a:spcBef>
                <a:spcPts val="210"/>
              </a:spcBef>
              <a:buClr>
                <a:schemeClr val="dk2"/>
              </a:buClr>
              <a:buFont typeface="Arial"/>
              <a:buChar char="•"/>
              <a:defRPr sz="1050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10566400" y="6356355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8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609600" y="70408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375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09603" y="1920090"/>
            <a:ext cx="5384799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350"/>
            </a:lvl1pPr>
            <a:lvl2pPr rtl="0">
              <a:defRPr sz="1800"/>
            </a:lvl2pPr>
            <a:lvl3pPr rtl="0">
              <a:defRPr sz="1500"/>
            </a:lvl3pPr>
            <a:lvl4pPr rtl="0">
              <a:defRPr sz="1350"/>
            </a:lvl4pPr>
            <a:lvl5pPr rtl="0">
              <a:defRPr sz="135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6197605" y="1920090"/>
            <a:ext cx="5384799" cy="4434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350"/>
            </a:lvl1pPr>
            <a:lvl2pPr rtl="0">
              <a:defRPr sz="1800"/>
            </a:lvl2pPr>
            <a:lvl3pPr rtl="0">
              <a:defRPr sz="1500"/>
            </a:lvl3pPr>
            <a:lvl4pPr rtl="0">
              <a:defRPr sz="1350"/>
            </a:lvl4pPr>
            <a:lvl5pPr rtl="0">
              <a:defRPr sz="135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10566400" y="6356355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665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914407" y="514357"/>
            <a:ext cx="3657599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1950" b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914407" y="1676400"/>
            <a:ext cx="3657599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buFont typeface="Arial"/>
              <a:buNone/>
              <a:defRPr sz="1050"/>
            </a:lvl1pPr>
            <a:lvl2pPr indent="0" algn="l" rtl="0">
              <a:buFont typeface="Arial"/>
              <a:buNone/>
              <a:defRPr sz="900"/>
            </a:lvl2pPr>
            <a:lvl3pPr indent="0" algn="l" rtl="0">
              <a:buFont typeface="Arial"/>
              <a:buNone/>
              <a:defRPr sz="750"/>
            </a:lvl3pPr>
            <a:lvl4pPr indent="0" algn="l" rtl="0">
              <a:buFont typeface="Arial"/>
              <a:buNone/>
              <a:defRPr sz="675"/>
            </a:lvl4pPr>
            <a:lvl5pPr indent="0" algn="l" rtl="0">
              <a:buFont typeface="Arial"/>
              <a:buNone/>
              <a:defRPr sz="675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2"/>
          </p:nvPr>
        </p:nvSpPr>
        <p:spPr>
          <a:xfrm>
            <a:off x="4766733" y="1676400"/>
            <a:ext cx="6815667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100"/>
            </a:lvl1pPr>
            <a:lvl2pPr rtl="0">
              <a:defRPr sz="1950"/>
            </a:lvl2pPr>
            <a:lvl3pPr rtl="0">
              <a:defRPr sz="1800"/>
            </a:lvl3pPr>
            <a:lvl4pPr rtl="0">
              <a:defRPr sz="1500"/>
            </a:lvl4pPr>
            <a:lvl5pPr rtl="0">
              <a:defRPr sz="135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10566400" y="6356355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75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 rot="10800000" flipH="1">
            <a:off x="4288605" y="1402445"/>
            <a:ext cx="7010400" cy="4114799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69" tIns="34275" rIns="68569" bIns="34275" anchor="ctr" anchorCtr="0">
            <a:noAutofit/>
          </a:bodyPr>
          <a:lstStyle/>
          <a:p>
            <a:endParaRPr sz="1050"/>
          </a:p>
        </p:txBody>
      </p:sp>
      <p:sp>
        <p:nvSpPr>
          <p:cNvPr id="73" name="Shape 73"/>
          <p:cNvSpPr/>
          <p:nvPr/>
        </p:nvSpPr>
        <p:spPr>
          <a:xfrm rot="-10379999" flipH="1">
            <a:off x="10672233" y="5359404"/>
            <a:ext cx="207432" cy="155575"/>
          </a:xfrm>
          <a:prstGeom prst="rtTriangle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69" tIns="34275" rIns="68569" bIns="34275" anchor="ctr" anchorCtr="0">
            <a:noAutofit/>
          </a:bodyPr>
          <a:lstStyle/>
          <a:p>
            <a:endParaRPr sz="1050"/>
          </a:p>
        </p:txBody>
      </p:sp>
      <p:sp>
        <p:nvSpPr>
          <p:cNvPr id="74" name="Shape 74"/>
          <p:cNvSpPr/>
          <p:nvPr/>
        </p:nvSpPr>
        <p:spPr>
          <a:xfrm rot="10800000" flipH="1">
            <a:off x="-12700" y="5816600"/>
            <a:ext cx="12217400" cy="1041400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4705"/>
                </a:srgbClr>
              </a:gs>
              <a:gs pos="100000">
                <a:srgbClr val="0CE0EC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lIns="68569" tIns="34275" rIns="68569" bIns="34275" anchor="t" anchorCtr="0">
            <a:noAutofit/>
          </a:bodyPr>
          <a:lstStyle/>
          <a:p>
            <a:endParaRPr sz="1050"/>
          </a:p>
        </p:txBody>
      </p:sp>
      <p:sp>
        <p:nvSpPr>
          <p:cNvPr id="75" name="Shape 75"/>
          <p:cNvSpPr/>
          <p:nvPr/>
        </p:nvSpPr>
        <p:spPr>
          <a:xfrm rot="10800000" flipH="1">
            <a:off x="5842000" y="6219830"/>
            <a:ext cx="6350000" cy="638175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803"/>
                </a:srgbClr>
              </a:gs>
              <a:gs pos="80000">
                <a:srgbClr val="0993DD">
                  <a:alpha val="44705"/>
                </a:srgbClr>
              </a:gs>
              <a:gs pos="100000">
                <a:srgbClr val="0993DD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lIns="68569" tIns="34275" rIns="68569" bIns="34275" anchor="t" anchorCtr="0">
            <a:noAutofit/>
          </a:bodyPr>
          <a:lstStyle/>
          <a:p>
            <a:endParaRPr sz="1050"/>
          </a:p>
        </p:txBody>
      </p:sp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812800" y="1176995"/>
            <a:ext cx="2950464" cy="15826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buClr>
                <a:schemeClr val="dk2"/>
              </a:buClr>
              <a:buFont typeface="Arial"/>
              <a:buNone/>
              <a:defRPr sz="1500" b="1">
                <a:solidFill>
                  <a:schemeClr val="dk2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812807" y="2828784"/>
            <a:ext cx="2946399" cy="2179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algn="l" rtl="0">
              <a:spcBef>
                <a:spcPts val="188"/>
              </a:spcBef>
              <a:buFont typeface="Arial"/>
              <a:buNone/>
              <a:defRPr sz="975"/>
            </a:lvl1pPr>
            <a:lvl2pPr rtl="0">
              <a:defRPr sz="900"/>
            </a:lvl2pPr>
            <a:lvl3pPr rtl="0">
              <a:defRPr sz="750"/>
            </a:lvl3pPr>
            <a:lvl4pPr rtl="0">
              <a:defRPr sz="675"/>
            </a:lvl4pPr>
            <a:lvl5pPr rtl="0">
              <a:defRPr sz="675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8" name="Shape 78"/>
          <p:cNvSpPr>
            <a:spLocks noGrp="1"/>
          </p:cNvSpPr>
          <p:nvPr>
            <p:ph type="pic" idx="2"/>
          </p:nvPr>
        </p:nvSpPr>
        <p:spPr>
          <a:xfrm rot="420000">
            <a:off x="4647730" y="1199522"/>
            <a:ext cx="6156959" cy="3931919"/>
          </a:xfrm>
          <a:prstGeom prst="rect">
            <a:avLst/>
          </a:prstGeom>
          <a:solidFill>
            <a:schemeClr val="lt2"/>
          </a:solidFill>
          <a:ln w="9525" cap="rnd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buClr>
                <a:srgbClr val="195D75"/>
              </a:buClr>
              <a:buFont typeface="Arial"/>
              <a:buNone/>
              <a:defRPr sz="24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79" name="Shape 79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80" name="Shape 80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81" name="Shape 81"/>
          <p:cNvSpPr txBox="1">
            <a:spLocks noGrp="1"/>
          </p:cNvSpPr>
          <p:nvPr>
            <p:ph type="sldNum" idx="12"/>
          </p:nvPr>
        </p:nvSpPr>
        <p:spPr>
          <a:xfrm>
            <a:off x="10769605" y="6356355"/>
            <a:ext cx="812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3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609600" y="70408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 sz="2700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609607" y="1855248"/>
            <a:ext cx="5386916" cy="6593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Arial"/>
              <a:buNone/>
              <a:defRPr sz="1350" b="1" cap="none" baseline="0">
                <a:solidFill>
                  <a:schemeClr val="dk2"/>
                </a:solidFill>
              </a:defRPr>
            </a:lvl1pPr>
            <a:lvl2pPr rtl="0">
              <a:buFont typeface="Arial"/>
              <a:buNone/>
              <a:defRPr sz="1500" b="1"/>
            </a:lvl2pPr>
            <a:lvl3pPr rtl="0">
              <a:buFont typeface="Arial"/>
              <a:buNone/>
              <a:defRPr sz="1350" b="1"/>
            </a:lvl3pPr>
            <a:lvl4pPr rtl="0">
              <a:buFont typeface="Arial"/>
              <a:buNone/>
              <a:defRPr sz="1200" b="1"/>
            </a:lvl4pPr>
            <a:lvl5pPr rtl="0">
              <a:buFont typeface="Arial"/>
              <a:buNone/>
              <a:defRPr sz="12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6193367" y="1859760"/>
            <a:ext cx="5389032" cy="654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rtl="0">
              <a:buClr>
                <a:schemeClr val="dk2"/>
              </a:buClr>
              <a:buFont typeface="Arial"/>
              <a:buNone/>
              <a:defRPr sz="1350" b="1" cap="none" baseline="0">
                <a:solidFill>
                  <a:schemeClr val="dk2"/>
                </a:solidFill>
              </a:defRPr>
            </a:lvl1pPr>
            <a:lvl2pPr rtl="0">
              <a:buFont typeface="Arial"/>
              <a:buNone/>
              <a:defRPr sz="1500" b="1"/>
            </a:lvl2pPr>
            <a:lvl3pPr rtl="0">
              <a:buFont typeface="Arial"/>
              <a:buNone/>
              <a:defRPr sz="1350" b="1"/>
            </a:lvl3pPr>
            <a:lvl4pPr rtl="0">
              <a:buFont typeface="Arial"/>
              <a:buNone/>
              <a:defRPr sz="1200" b="1"/>
            </a:lvl4pPr>
            <a:lvl5pPr rtl="0">
              <a:buFont typeface="Arial"/>
              <a:buNone/>
              <a:defRPr sz="1200" b="1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body" idx="3"/>
          </p:nvPr>
        </p:nvSpPr>
        <p:spPr>
          <a:xfrm>
            <a:off x="609607" y="2514600"/>
            <a:ext cx="5386916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200"/>
            </a:lvl1pPr>
            <a:lvl2pPr rtl="0">
              <a:defRPr sz="1500"/>
            </a:lvl2pPr>
            <a:lvl3pPr rtl="0">
              <a:defRPr sz="1350"/>
            </a:lvl3pPr>
            <a:lvl4pPr rtl="0">
              <a:defRPr sz="1200"/>
            </a:lvl4pPr>
            <a:lvl5pPr rtl="0">
              <a:defRPr sz="12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4"/>
          </p:nvPr>
        </p:nvSpPr>
        <p:spPr>
          <a:xfrm>
            <a:off x="6193367" y="2514600"/>
            <a:ext cx="5389032" cy="38457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200"/>
            </a:lvl1pPr>
            <a:lvl2pPr rtl="0">
              <a:defRPr sz="1500"/>
            </a:lvl2pPr>
            <a:lvl3pPr rtl="0">
              <a:defRPr sz="1350"/>
            </a:lvl3pPr>
            <a:lvl4pPr rtl="0">
              <a:defRPr sz="1200"/>
            </a:lvl4pPr>
            <a:lvl5pPr rtl="0">
              <a:defRPr sz="1200"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0566400" y="6356355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7151CD7F-9574-4568-9309-169CC34A12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293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 rot="5400000">
            <a:off x="2016923" y="-492916"/>
            <a:ext cx="5211763" cy="802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04788" indent="-87153" algn="l" rtl="0">
              <a:spcBef>
                <a:spcPts val="39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19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79822" indent="-87392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●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indent="-120491" algn="l" rtl="0">
              <a:spcBef>
                <a:spcPts val="315"/>
              </a:spcBef>
              <a:spcAft>
                <a:spcPts val="0"/>
              </a:spcAft>
              <a:buClr>
                <a:schemeClr val="accent2"/>
              </a:buClr>
              <a:buFont typeface="Arial"/>
              <a:buChar char="●"/>
              <a:defRPr sz="15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90588" indent="-95250" algn="l" rtl="0">
              <a:spcBef>
                <a:spcPts val="30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096566" indent="-101203" algn="l" rtl="0">
              <a:spcBef>
                <a:spcPts val="300"/>
              </a:spcBef>
              <a:spcAft>
                <a:spcPts val="0"/>
              </a:spcAft>
              <a:buClr>
                <a:srgbClr val="10CF9B"/>
              </a:buClr>
              <a:buFont typeface="Arial"/>
              <a:buChar char="●"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03020" indent="-91440" algn="l" rtl="0">
              <a:spcBef>
                <a:spcPts val="270"/>
              </a:spcBef>
              <a:buClr>
                <a:schemeClr val="accent5"/>
              </a:buClr>
              <a:buFont typeface="Arial"/>
              <a:buChar char="●"/>
              <a:defRPr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440180" indent="-83820" algn="l" rtl="0">
              <a:spcBef>
                <a:spcPts val="240"/>
              </a:spcBef>
              <a:buClr>
                <a:schemeClr val="accent6"/>
              </a:buClr>
              <a:buFont typeface="Arial"/>
              <a:buChar char="●"/>
              <a:defRPr sz="1200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645920" indent="-64770" algn="l" rtl="0">
              <a:spcBef>
                <a:spcPts val="240"/>
              </a:spcBef>
              <a:buClr>
                <a:schemeClr val="dk2"/>
              </a:buClr>
              <a:buFont typeface="Arial"/>
              <a:buChar char="•"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51660" indent="-70484" algn="l" rtl="0">
              <a:spcBef>
                <a:spcPts val="210"/>
              </a:spcBef>
              <a:buClr>
                <a:schemeClr val="dk2"/>
              </a:buClr>
              <a:buFont typeface="Arial"/>
              <a:buChar char="•"/>
              <a:defRPr sz="1050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71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-12700" y="-7935"/>
            <a:ext cx="12217400" cy="1041401"/>
          </a:xfrm>
          <a:custGeom>
            <a:avLst/>
            <a:gdLst/>
            <a:ahLst/>
            <a:cxnLst/>
            <a:rect l="0" t="0" r="0" b="0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1476AB">
                  <a:alpha val="44705"/>
                </a:srgbClr>
              </a:gs>
              <a:gs pos="100000">
                <a:srgbClr val="0CE0EC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lIns="68569" tIns="34275" rIns="68569" bIns="34275" anchor="t" anchorCtr="0">
            <a:noAutofit/>
          </a:bodyPr>
          <a:lstStyle/>
          <a:p>
            <a:endParaRPr sz="1050"/>
          </a:p>
        </p:txBody>
      </p:sp>
      <p:sp>
        <p:nvSpPr>
          <p:cNvPr id="10" name="Shape 10"/>
          <p:cNvSpPr/>
          <p:nvPr/>
        </p:nvSpPr>
        <p:spPr>
          <a:xfrm>
            <a:off x="5842000" y="-7936"/>
            <a:ext cx="6350000" cy="638175"/>
          </a:xfrm>
          <a:custGeom>
            <a:avLst/>
            <a:gdLst/>
            <a:ahLst/>
            <a:cxnLst/>
            <a:rect l="0" t="0" r="0" b="0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8A7B0">
                  <a:alpha val="29803"/>
                </a:srgbClr>
              </a:gs>
              <a:gs pos="80000">
                <a:srgbClr val="0993DD">
                  <a:alpha val="44705"/>
                </a:srgbClr>
              </a:gs>
              <a:gs pos="100000">
                <a:srgbClr val="0993DD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lIns="68569" tIns="34275" rIns="68569" bIns="34275" anchor="t" anchorCtr="0">
            <a:noAutofit/>
          </a:bodyPr>
          <a:lstStyle/>
          <a:p>
            <a:endParaRPr sz="105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609600" y="704851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5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3050" marR="0" indent="-116204" algn="l" rtl="0">
              <a:spcBef>
                <a:spcPts val="52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2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9763" marR="0" indent="-116522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Font typeface="Arial"/>
              <a:buChar char="●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-160655" algn="l" rtl="0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Font typeface="Arial"/>
              <a:buChar char="●"/>
              <a:defRPr sz="2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187450" marR="0" indent="-127000" algn="l" rtl="0">
              <a:spcBef>
                <a:spcPts val="400"/>
              </a:spcBef>
              <a:spcAft>
                <a:spcPts val="0"/>
              </a:spcAft>
              <a:buClr>
                <a:srgbClr val="0BD0D9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462088" marR="0" indent="-134937" algn="l" rtl="0">
              <a:spcBef>
                <a:spcPts val="400"/>
              </a:spcBef>
              <a:spcAft>
                <a:spcPts val="0"/>
              </a:spcAft>
              <a:buClr>
                <a:srgbClr val="10CF9B"/>
              </a:buClr>
              <a:buFont typeface="Arial"/>
              <a:buChar char="●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37360" marR="0" indent="-121920" algn="l" rtl="0">
              <a:spcBef>
                <a:spcPts val="360"/>
              </a:spcBef>
              <a:buClr>
                <a:schemeClr val="accent5"/>
              </a:buClr>
              <a:buFont typeface="Arial"/>
              <a:buChar char="●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920240" marR="0" indent="-111760" algn="l" rtl="0">
              <a:spcBef>
                <a:spcPts val="320"/>
              </a:spcBef>
              <a:buClr>
                <a:schemeClr val="accent6"/>
              </a:buClr>
              <a:buFont typeface="Arial"/>
              <a:buChar char="●"/>
              <a:defRPr sz="1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194560" marR="0" indent="-86360" algn="l" rtl="0">
              <a:spcBef>
                <a:spcPts val="320"/>
              </a:spcBef>
              <a:buClr>
                <a:schemeClr val="dk2"/>
              </a:buClr>
              <a:buFont typeface="Arial"/>
              <a:buChar char="•"/>
              <a:defRPr sz="1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468880" marR="0" indent="-93979" algn="l" rtl="0">
              <a:spcBef>
                <a:spcPts val="280"/>
              </a:spcBef>
              <a:buClr>
                <a:schemeClr val="dk2"/>
              </a:buClr>
              <a:buFont typeface="Arial"/>
              <a:buChar char="•"/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609607" y="6356355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E99AAB91-49D7-4D62-94E5-A2105BDB9DD5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556007" y="6356355"/>
            <a:ext cx="447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900" b="0" i="0" u="none" strike="noStrike" cap="none" baseline="0">
                <a:solidFill>
                  <a:srgbClr val="195D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indent="0" algn="l" rtl="0">
              <a:defRPr sz="13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grpSp>
        <p:nvGrpSpPr>
          <p:cNvPr id="2" name="Shape 16"/>
          <p:cNvGrpSpPr/>
          <p:nvPr/>
        </p:nvGrpSpPr>
        <p:grpSpPr>
          <a:xfrm>
            <a:off x="-39101" y="-14806"/>
            <a:ext cx="12264292" cy="1083716"/>
            <a:chOff x="-29322" y="-1971"/>
            <a:chExt cx="9198254" cy="1086266"/>
          </a:xfrm>
        </p:grpSpPr>
        <p:sp>
          <p:nvSpPr>
            <p:cNvPr id="17" name="Shape 17"/>
            <p:cNvSpPr/>
            <p:nvPr/>
          </p:nvSpPr>
          <p:spPr>
            <a:xfrm rot="-164307">
              <a:off x="-19044" y="216549"/>
              <a:ext cx="9163050" cy="649224"/>
            </a:xfrm>
            <a:custGeom>
              <a:avLst/>
              <a:gdLst/>
              <a:ahLst/>
              <a:cxnLst/>
              <a:rect l="0" t="0" r="0" b="0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>
              <a:solidFill>
                <a:srgbClr val="33B7B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 sz="1050"/>
            </a:p>
          </p:txBody>
        </p:sp>
        <p:sp>
          <p:nvSpPr>
            <p:cNvPr id="18" name="Shape 18"/>
            <p:cNvSpPr/>
            <p:nvPr/>
          </p:nvSpPr>
          <p:spPr>
            <a:xfrm rot="-164308">
              <a:off x="-14309" y="290002"/>
              <a:ext cx="9175811" cy="530351"/>
            </a:xfrm>
            <a:custGeom>
              <a:avLst/>
              <a:gdLst/>
              <a:ahLst/>
              <a:cxnLst/>
              <a:rect l="0" t="0" r="0" b="0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 sz="1050"/>
            </a:p>
          </p:txBody>
        </p:sp>
      </p:grpSp>
      <p:pic>
        <p:nvPicPr>
          <p:cNvPr id="16" name="Shape 113"/>
          <p:cNvPicPr preferRelativeResize="0"/>
          <p:nvPr userDrawn="1"/>
        </p:nvPicPr>
        <p:blipFill>
          <a:blip r:embed="rId14"/>
          <a:stretch>
            <a:fillRect/>
          </a:stretch>
        </p:blipFill>
        <p:spPr>
          <a:xfrm>
            <a:off x="11031499" y="6198738"/>
            <a:ext cx="652503" cy="52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2060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27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3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5.png"/><Relationship Id="rId5" Type="http://schemas.openxmlformats.org/officeDocument/2006/relationships/image" Target="../media/image17.pn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3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9558" y="3755512"/>
            <a:ext cx="10768084" cy="2001831"/>
          </a:xfrm>
        </p:spPr>
        <p:txBody>
          <a:bodyPr/>
          <a:lstStyle/>
          <a:p>
            <a:r>
              <a:rPr lang="en-US" sz="3600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4400" dirty="0">
                <a:solidFill>
                  <a:schemeClr val="tx2">
                    <a:lumMod val="25000"/>
                  </a:schemeClr>
                </a:solidFill>
              </a:rPr>
              <a:t>Remote Sensing Analysis Made Easy!</a:t>
            </a:r>
            <a:r>
              <a:rPr lang="en-US" sz="3200" dirty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en-US" sz="32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3200" dirty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en-US" sz="32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3200" dirty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en-US" sz="32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25000"/>
                  </a:schemeClr>
                </a:solidFill>
              </a:rPr>
              <a:t>Introduce Remote Sensing Concepts </a:t>
            </a:r>
            <a:br>
              <a:rPr lang="en-US" sz="20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25000"/>
                  </a:schemeClr>
                </a:solidFill>
              </a:rPr>
              <a:t>and Landsat Imagery</a:t>
            </a:r>
            <a:br>
              <a:rPr lang="en-US" sz="20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25000"/>
                  </a:schemeClr>
                </a:solidFill>
              </a:rPr>
              <a:t>Using a Web Browser and </a:t>
            </a:r>
            <a:br>
              <a:rPr lang="en-US" sz="20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2000" dirty="0" err="1">
                <a:solidFill>
                  <a:schemeClr val="tx2">
                    <a:lumMod val="25000"/>
                  </a:schemeClr>
                </a:solidFill>
              </a:rPr>
              <a:t>Esri’s</a:t>
            </a:r>
            <a:r>
              <a:rPr lang="en-US" sz="2000" dirty="0">
                <a:solidFill>
                  <a:schemeClr val="tx2">
                    <a:lumMod val="25000"/>
                  </a:schemeClr>
                </a:solidFill>
              </a:rPr>
              <a:t> Web Applications:</a:t>
            </a:r>
            <a:br>
              <a:rPr lang="en-US" sz="20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25000"/>
                  </a:schemeClr>
                </a:solidFill>
              </a:rPr>
              <a:t>Unlocking Earth’s Secrets and </a:t>
            </a:r>
            <a:br>
              <a:rPr lang="en-US" sz="20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sz="2000" dirty="0">
                <a:solidFill>
                  <a:schemeClr val="tx2">
                    <a:lumMod val="25000"/>
                  </a:schemeClr>
                </a:solidFill>
              </a:rPr>
              <a:t>Landsat Explorer</a:t>
            </a:r>
            <a:r>
              <a:rPr lang="en-US" sz="3200" dirty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en-US" sz="3200" dirty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0484" y="5311779"/>
            <a:ext cx="3439235" cy="1409744"/>
          </a:xfrm>
        </p:spPr>
        <p:txBody>
          <a:bodyPr/>
          <a:lstStyle/>
          <a:p>
            <a:endParaRPr lang="en-US" sz="1350" dirty="0"/>
          </a:p>
          <a:p>
            <a:endParaRPr lang="en-US" sz="1350" dirty="0"/>
          </a:p>
          <a:p>
            <a:pPr>
              <a:spcBef>
                <a:spcPts val="0"/>
              </a:spcBef>
            </a:pPr>
            <a:r>
              <a:rPr lang="en-US" sz="1400" dirty="0"/>
              <a:t>Remote Sensing Concepts Based on </a:t>
            </a:r>
            <a:r>
              <a:rPr lang="en-US" sz="1400" dirty="0" err="1"/>
              <a:t>iGETT‘s</a:t>
            </a:r>
            <a:r>
              <a:rPr lang="en-US" sz="1400" dirty="0"/>
              <a:t> Concept Modules</a:t>
            </a:r>
          </a:p>
          <a:p>
            <a:pPr>
              <a:spcBef>
                <a:spcPts val="0"/>
              </a:spcBef>
            </a:pPr>
            <a:r>
              <a:rPr lang="en-US" sz="1400" dirty="0"/>
              <a:t> and GeoTech Center Model Courses</a:t>
            </a:r>
          </a:p>
        </p:txBody>
      </p:sp>
    </p:spTree>
    <p:extLst>
      <p:ext uri="{BB962C8B-B14F-4D97-AF65-F5344CB8AC3E}">
        <p14:creationId xmlns:p14="http://schemas.microsoft.com/office/powerpoint/2010/main" val="203766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350"/>
    </mc:Choice>
    <mc:Fallback xmlns="">
      <p:transition spd="slow" advTm="423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TM+vOLI-TIRS-web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445" y="2516029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723537"/>
            <a:ext cx="9546771" cy="8001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/>
              <a:t> </a:t>
            </a:r>
            <a:br>
              <a:rPr lang="en-US" sz="1800" dirty="0"/>
            </a:br>
            <a:r>
              <a:rPr lang="en-US" sz="1800" dirty="0"/>
              <a:t>   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Gray shading </a:t>
            </a:r>
            <a:r>
              <a:rPr lang="en-US" sz="1800" dirty="0"/>
              <a:t>indicates </a:t>
            </a:r>
            <a:r>
              <a:rPr lang="en-US" sz="1800" dirty="0">
                <a:solidFill>
                  <a:srgbClr val="C00000"/>
                </a:solidFill>
              </a:rPr>
              <a:t>regions o</a:t>
            </a:r>
            <a:r>
              <a:rPr lang="en-US" sz="1800" dirty="0"/>
              <a:t>f the Electromagnetic Spectrum (EM) where “atmospheric windows” permit reflected energy to reach the satellite’s sensors! 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218218" y="3766704"/>
            <a:ext cx="1280160" cy="4156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995054" y="4126920"/>
            <a:ext cx="8340436" cy="55418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548256" y="3392632"/>
            <a:ext cx="195349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Landsat 8 band numbers</a:t>
            </a:r>
          </a:p>
        </p:txBody>
      </p:sp>
      <p:sp>
        <p:nvSpPr>
          <p:cNvPr id="12" name="Oval 11"/>
          <p:cNvSpPr/>
          <p:nvPr/>
        </p:nvSpPr>
        <p:spPr>
          <a:xfrm>
            <a:off x="1995054" y="4625688"/>
            <a:ext cx="8340436" cy="554182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7024256" y="5179870"/>
            <a:ext cx="1011382" cy="49876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026763" y="5444796"/>
            <a:ext cx="1953490" cy="52322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Landsat 7 band numbers</a:t>
            </a:r>
          </a:p>
        </p:txBody>
      </p:sp>
      <p:sp>
        <p:nvSpPr>
          <p:cNvPr id="3" name="Left Brace 2"/>
          <p:cNvSpPr/>
          <p:nvPr/>
        </p:nvSpPr>
        <p:spPr>
          <a:xfrm rot="16200000">
            <a:off x="2457732" y="5128111"/>
            <a:ext cx="362393" cy="868679"/>
          </a:xfrm>
          <a:prstGeom prst="leftBrac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" name="TextBox 4"/>
          <p:cNvSpPr txBox="1"/>
          <p:nvPr/>
        </p:nvSpPr>
        <p:spPr>
          <a:xfrm>
            <a:off x="1848702" y="5728511"/>
            <a:ext cx="205273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Our eyes see this region </a:t>
            </a:r>
          </a:p>
        </p:txBody>
      </p:sp>
      <p:sp>
        <p:nvSpPr>
          <p:cNvPr id="6" name="Rectangle 5"/>
          <p:cNvSpPr/>
          <p:nvPr/>
        </p:nvSpPr>
        <p:spPr>
          <a:xfrm>
            <a:off x="1848701" y="834882"/>
            <a:ext cx="90962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/>
              <a:t>Each sensor on a satellite collects data in specific </a:t>
            </a:r>
            <a:r>
              <a:rPr lang="en-US" sz="2100" dirty="0">
                <a:solidFill>
                  <a:srgbClr val="C00000"/>
                </a:solidFill>
              </a:rPr>
              <a:t>wavelength</a:t>
            </a:r>
            <a:r>
              <a:rPr lang="en-US" sz="2100" dirty="0"/>
              <a:t> </a:t>
            </a:r>
            <a:r>
              <a:rPr lang="en-US" sz="2100" dirty="0">
                <a:solidFill>
                  <a:srgbClr val="C00000"/>
                </a:solidFill>
              </a:rPr>
              <a:t>regions</a:t>
            </a:r>
            <a:r>
              <a:rPr lang="en-US" sz="2100" dirty="0"/>
              <a:t>!</a:t>
            </a:r>
            <a:br>
              <a:rPr lang="en-US" sz="2100" dirty="0"/>
            </a:br>
            <a:r>
              <a:rPr lang="en-US" sz="2100" dirty="0"/>
              <a:t>	These regions are </a:t>
            </a:r>
            <a:r>
              <a:rPr lang="en-US" sz="2100" dirty="0">
                <a:solidFill>
                  <a:srgbClr val="C00000"/>
                </a:solidFill>
              </a:rPr>
              <a:t>numbered</a:t>
            </a:r>
            <a:r>
              <a:rPr lang="en-US" sz="2100" dirty="0"/>
              <a:t> and called </a:t>
            </a:r>
            <a:r>
              <a:rPr lang="en-US" sz="2100" dirty="0">
                <a:solidFill>
                  <a:srgbClr val="C00000"/>
                </a:solidFill>
              </a:rPr>
              <a:t>bands</a:t>
            </a:r>
            <a:r>
              <a:rPr lang="en-US" sz="2100" dirty="0">
                <a:solidFill>
                  <a:srgbClr val="FF0000"/>
                </a:solidFill>
              </a:rPr>
              <a:t> </a:t>
            </a:r>
            <a:r>
              <a:rPr lang="en-US" sz="2100" dirty="0">
                <a:solidFill>
                  <a:schemeClr val="bg2">
                    <a:lumMod val="50000"/>
                  </a:schemeClr>
                </a:solidFill>
              </a:rPr>
              <a:t>or channels. </a:t>
            </a:r>
          </a:p>
        </p:txBody>
      </p:sp>
      <p:pic>
        <p:nvPicPr>
          <p:cNvPr id="15" name="Picture 2" descr="ldcm_2012_CO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256" y="2501457"/>
            <a:ext cx="1112527" cy="62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576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02"/>
    </mc:Choice>
    <mc:Fallback xmlns="">
      <p:transition spd="slow" advTm="95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868" y="1355698"/>
            <a:ext cx="8229600" cy="800100"/>
          </a:xfrm>
        </p:spPr>
        <p:txBody>
          <a:bodyPr>
            <a:noAutofit/>
          </a:bodyPr>
          <a:lstStyle/>
          <a:p>
            <a:r>
              <a:rPr lang="en-US" sz="3200" dirty="0"/>
              <a:t>What does raw band “data” look like? 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     </a:t>
            </a:r>
            <a:r>
              <a:rPr lang="en-US" sz="1800" dirty="0"/>
              <a:t>Each </a:t>
            </a:r>
            <a:r>
              <a:rPr lang="en-US" sz="1800" dirty="0">
                <a:solidFill>
                  <a:srgbClr val="C00000"/>
                </a:solidFill>
              </a:rPr>
              <a:t>pixel</a:t>
            </a:r>
            <a:r>
              <a:rPr lang="en-US" sz="1800" dirty="0"/>
              <a:t> for each </a:t>
            </a:r>
            <a:r>
              <a:rPr lang="en-US" sz="1800" dirty="0">
                <a:solidFill>
                  <a:srgbClr val="C00000"/>
                </a:solidFill>
              </a:rPr>
              <a:t>band</a:t>
            </a:r>
            <a:r>
              <a:rPr lang="en-US" sz="1800" dirty="0"/>
              <a:t> is displayed in “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gray scale</a:t>
            </a:r>
            <a:r>
              <a:rPr lang="en-US" sz="1800" dirty="0"/>
              <a:t>” values of 	relative </a:t>
            </a:r>
            <a:r>
              <a:rPr lang="en-US" sz="1800" dirty="0">
                <a:solidFill>
                  <a:srgbClr val="C00000"/>
                </a:solidFill>
              </a:rPr>
              <a:t>brightness</a:t>
            </a:r>
            <a:r>
              <a:rPr lang="en-US" sz="1800" dirty="0"/>
              <a:t> based on its </a:t>
            </a:r>
            <a:r>
              <a:rPr lang="en-US" sz="1800" dirty="0">
                <a:solidFill>
                  <a:srgbClr val="C00000"/>
                </a:solidFill>
              </a:rPr>
              <a:t>Digital Number (DN) value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49" y="2247850"/>
            <a:ext cx="4442472" cy="304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6469587"/>
            <a:ext cx="7159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Note: for more information on bands and brightness of pixels, see iGETT YouTube Channel at </a:t>
            </a:r>
          </a:p>
          <a:p>
            <a:r>
              <a:rPr lang="en-US" sz="900" dirty="0"/>
              <a:t>https://www.youtube.com/watch?v=Gm32ZIakLIA </a:t>
            </a:r>
          </a:p>
        </p:txBody>
      </p:sp>
      <p:pic>
        <p:nvPicPr>
          <p:cNvPr id="6" name="Picture 4" descr="C:\Users\Ann\Resources\concept module\SanBernardi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7756" y="2309937"/>
            <a:ext cx="3954020" cy="3244326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773" y="1819900"/>
            <a:ext cx="2457272" cy="36500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632" y="5554263"/>
            <a:ext cx="348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Downloaded original data (tar) and unzipped once (tar.gz) and unzipped twice (bands and metadata)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07353" y="5554263"/>
            <a:ext cx="2248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Gray scale raster layer for one band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358" y="5396236"/>
            <a:ext cx="2514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Landsat imagery is LARGE – Up to 1 GB!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222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39"/>
    </mc:Choice>
    <mc:Fallback xmlns="">
      <p:transition spd="slow" advTm="90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C:\Users\Ann\Resources\concept module\ZoomInSBDigit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7451" y="1524000"/>
            <a:ext cx="2900499" cy="200025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3067053" y="2429248"/>
            <a:ext cx="2912420" cy="3571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991" y="1059938"/>
            <a:ext cx="10980849" cy="385881"/>
          </a:xfrm>
          <a:solidFill>
            <a:schemeClr val="tx2"/>
          </a:solidFill>
        </p:spPr>
        <p:txBody>
          <a:bodyPr/>
          <a:lstStyle/>
          <a:p>
            <a:r>
              <a:rPr lang="en-US" sz="2800" dirty="0"/>
              <a:t>Landsat 8 Band 4 Brightness and its Digital Numbers (DN)</a:t>
            </a:r>
          </a:p>
        </p:txBody>
      </p:sp>
      <p:graphicFrame>
        <p:nvGraphicFramePr>
          <p:cNvPr id="34" name="Content Placeholder 33"/>
          <p:cNvGraphicFramePr>
            <a:graphicFrameLocks noGrp="1"/>
          </p:cNvGraphicFramePr>
          <p:nvPr>
            <p:ph idx="1"/>
          </p:nvPr>
        </p:nvGraphicFramePr>
        <p:xfrm>
          <a:off x="6496052" y="3962401"/>
          <a:ext cx="2794636" cy="1468838"/>
        </p:xfrm>
        <a:graphic>
          <a:graphicData uri="http://schemas.openxmlformats.org/drawingml/2006/table">
            <a:tbl>
              <a:tblPr/>
              <a:tblGrid>
                <a:gridCol w="444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9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9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6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11785" algn="l"/>
                        </a:tabLs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15555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25000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25000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25000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25100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15555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15550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25500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5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36500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36250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40000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50500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49000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40010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0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35590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36600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50501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50500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53000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Calibri"/>
                          <a:ea typeface="Calibri"/>
                          <a:cs typeface="Times New Roman"/>
                        </a:rPr>
                        <a:t>53500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Straight Arrow Connector 11"/>
          <p:cNvCxnSpPr>
            <a:stCxn id="10" idx="3"/>
          </p:cNvCxnSpPr>
          <p:nvPr/>
        </p:nvCxnSpPr>
        <p:spPr>
          <a:xfrm flipV="1">
            <a:off x="4880975" y="4900059"/>
            <a:ext cx="567820" cy="172004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410450" y="1676400"/>
            <a:ext cx="628650" cy="45720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638800" y="2171700"/>
            <a:ext cx="1943100" cy="1943100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7" name="Picture 1" descr="C:\Users\Ann\Resources\concept module\PixelValuesS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962402"/>
            <a:ext cx="2286000" cy="1819275"/>
          </a:xfrm>
          <a:prstGeom prst="rect">
            <a:avLst/>
          </a:prstGeom>
          <a:noFill/>
        </p:spPr>
      </p:pic>
      <p:pic>
        <p:nvPicPr>
          <p:cNvPr id="14340" name="Picture 4" descr="C:\Users\Ann\Resources\concept module\SanBernardi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7050" y="1543051"/>
            <a:ext cx="2914650" cy="201000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495801" y="4876801"/>
            <a:ext cx="385175" cy="390525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4438650" y="2857500"/>
            <a:ext cx="1943100" cy="457200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609975" y="3545281"/>
            <a:ext cx="23431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Landsat 8, Band 4 scene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667002" y="890201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233363" algn="l"/>
              </a:tabLst>
            </a:pPr>
            <a:endParaRPr lang="en-US" sz="135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038600" y="3257550"/>
            <a:ext cx="342900" cy="22860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38" name="Straight Arrow Connector 37"/>
          <p:cNvCxnSpPr>
            <a:stCxn id="10" idx="3"/>
          </p:cNvCxnSpPr>
          <p:nvPr/>
        </p:nvCxnSpPr>
        <p:spPr>
          <a:xfrm flipV="1">
            <a:off x="4880976" y="4876801"/>
            <a:ext cx="3043825" cy="195262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553200" y="3505201"/>
            <a:ext cx="26289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Band 4 Brightness of Buildings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38975" y="5482675"/>
            <a:ext cx="2000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Digital</a:t>
            </a:r>
            <a:r>
              <a:rPr lang="en-US" sz="1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Number of Pixel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095750" y="5486402"/>
            <a:ext cx="1828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FF0000"/>
                </a:solidFill>
              </a:rPr>
              <a:t>Pixels – 30 x 30 m</a:t>
            </a:r>
          </a:p>
        </p:txBody>
      </p:sp>
    </p:spTree>
    <p:extLst>
      <p:ext uri="{BB962C8B-B14F-4D97-AF65-F5344CB8AC3E}">
        <p14:creationId xmlns:p14="http://schemas.microsoft.com/office/powerpoint/2010/main" val="3563244580"/>
      </p:ext>
    </p:extLst>
  </p:cSld>
  <p:clrMapOvr>
    <a:masterClrMapping/>
  </p:clrMapOvr>
  <p:transition advTm="5169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307836" y="4612943"/>
            <a:ext cx="3664964" cy="183932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4" cstate="print"/>
          <a:srcRect r="4691"/>
          <a:stretch>
            <a:fillRect/>
          </a:stretch>
        </p:blipFill>
        <p:spPr bwMode="auto">
          <a:xfrm>
            <a:off x="1493417" y="269711"/>
            <a:ext cx="3668797" cy="434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7836" y="265700"/>
            <a:ext cx="3664964" cy="2136306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7836" y="2593075"/>
            <a:ext cx="3664964" cy="1787856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7361" y="4636381"/>
            <a:ext cx="62288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    Creating Composite Images</a:t>
            </a:r>
          </a:p>
          <a:p>
            <a:endParaRPr lang="en-US" sz="8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Brightness values (DN) from</a:t>
            </a:r>
            <a:r>
              <a:rPr lang="en-US" sz="2000" b="1" dirty="0"/>
              <a:t> three </a:t>
            </a:r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Bands are combined and assigned  a to either the </a:t>
            </a:r>
            <a:r>
              <a:rPr lang="en-US" sz="2000" b="1" dirty="0">
                <a:solidFill>
                  <a:srgbClr val="C00000"/>
                </a:solidFill>
              </a:rPr>
              <a:t>red</a:t>
            </a:r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2000" b="1" dirty="0">
                <a:solidFill>
                  <a:srgbClr val="00B050"/>
                </a:solidFill>
              </a:rPr>
              <a:t>green</a:t>
            </a:r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, or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blue</a:t>
            </a:r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 color gun on a computer monitor creating a Composite Image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2518" y="4265515"/>
            <a:ext cx="12996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Esri.com help</a:t>
            </a:r>
          </a:p>
        </p:txBody>
      </p:sp>
    </p:spTree>
    <p:extLst>
      <p:ext uri="{BB962C8B-B14F-4D97-AF65-F5344CB8AC3E}">
        <p14:creationId xmlns:p14="http://schemas.microsoft.com/office/powerpoint/2010/main" val="405126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28"/>
    </mc:Choice>
    <mc:Fallback xmlns="">
      <p:transition spd="slow" advTm="30028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7732" y="902813"/>
            <a:ext cx="8229600" cy="2971800"/>
          </a:xfrm>
        </p:spPr>
        <p:txBody>
          <a:bodyPr anchor="t">
            <a:normAutofit fontScale="90000"/>
          </a:bodyPr>
          <a:lstStyle/>
          <a:p>
            <a:r>
              <a:rPr lang="en-US" sz="3600" dirty="0"/>
              <a:t>Landsat 7 - Composites</a:t>
            </a: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>	`		Natural or True Color</a:t>
            </a:r>
            <a:br>
              <a:rPr lang="en-US" sz="2025" dirty="0"/>
            </a:br>
            <a:r>
              <a:rPr lang="en-US" sz="2025" dirty="0"/>
              <a:t>	                           	Bands 3, 2, 1</a:t>
            </a:r>
            <a:br>
              <a:rPr lang="en-US" sz="2025" dirty="0"/>
            </a:br>
            <a:r>
              <a:rPr lang="en-US" sz="2025" dirty="0"/>
              <a:t>		</a:t>
            </a:r>
            <a:br>
              <a:rPr lang="en-US" sz="2025" dirty="0"/>
            </a:b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>	</a:t>
            </a:r>
            <a:br>
              <a:rPr lang="en-US" sz="2025" dirty="0"/>
            </a:br>
            <a:r>
              <a:rPr lang="en-US" sz="2025" dirty="0"/>
              <a:t>			False Color</a:t>
            </a:r>
            <a:br>
              <a:rPr lang="en-US" sz="2025" dirty="0"/>
            </a:br>
            <a:r>
              <a:rPr lang="en-US" sz="2025" dirty="0"/>
              <a:t>				Band 4, 3, 2</a:t>
            </a:r>
            <a:br>
              <a:rPr lang="en-US" sz="2025" dirty="0"/>
            </a:b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/>
            </a:r>
            <a:br>
              <a:rPr lang="en-US" sz="2025" dirty="0"/>
            </a:br>
            <a:r>
              <a:rPr lang="en-US" sz="2025" dirty="0"/>
              <a:t>			Pseudo Color</a:t>
            </a:r>
            <a:br>
              <a:rPr lang="en-US" sz="2025" dirty="0"/>
            </a:br>
            <a:r>
              <a:rPr lang="en-US" sz="2025" dirty="0"/>
              <a:t>  				Bands 7, 5, 3</a:t>
            </a:r>
            <a:br>
              <a:rPr lang="en-US" sz="2025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7292766" y="4667533"/>
            <a:ext cx="3073036" cy="1479929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2766" y="1160061"/>
            <a:ext cx="3071495" cy="1418548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92766" y="2791509"/>
            <a:ext cx="3071495" cy="1548479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5934670"/>
            <a:ext cx="6919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Note: for more information on Composite images and electromagnetic radiation see YouTube Channel from iGETT at https://www.youtube.com/watch?v=Gm32ZIakLIA 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61160" y="2699011"/>
            <a:ext cx="2926080" cy="115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09344" y="4201342"/>
            <a:ext cx="27705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Note:  A maximum of 3 bands can be combined and visualized on a computer monitor </a:t>
            </a:r>
          </a:p>
        </p:txBody>
      </p:sp>
    </p:spTree>
    <p:extLst>
      <p:ext uri="{BB962C8B-B14F-4D97-AF65-F5344CB8AC3E}">
        <p14:creationId xmlns:p14="http://schemas.microsoft.com/office/powerpoint/2010/main" val="261294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379"/>
    </mc:Choice>
    <mc:Fallback xmlns="">
      <p:transition spd="slow" advTm="55379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7981" y="966760"/>
            <a:ext cx="8223337" cy="522817"/>
          </a:xfrm>
        </p:spPr>
        <p:txBody>
          <a:bodyPr>
            <a:noAutofit/>
          </a:bodyPr>
          <a:lstStyle/>
          <a:p>
            <a:r>
              <a:rPr lang="en-US" sz="3200" dirty="0"/>
              <a:t>Remote Sensing Imagery “Resolutions”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3725" y="1489577"/>
            <a:ext cx="8534400" cy="5514728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bg2">
                  <a:lumMod val="75000"/>
                </a:schemeClr>
              </a:buClr>
            </a:pPr>
            <a:r>
              <a:rPr lang="en-US" sz="2400" dirty="0">
                <a:solidFill>
                  <a:srgbClr val="C00000"/>
                </a:solidFill>
              </a:rPr>
              <a:t>Spatial</a:t>
            </a:r>
            <a:r>
              <a:rPr lang="en-US" sz="2400" dirty="0"/>
              <a:t> – size of area on the ground of one pixel and size of 		         image footprint</a:t>
            </a:r>
          </a:p>
          <a:p>
            <a:pPr>
              <a:buClr>
                <a:schemeClr val="bg2">
                  <a:lumMod val="75000"/>
                </a:schemeClr>
              </a:buClr>
            </a:pPr>
            <a:endParaRPr lang="en-US" sz="2400" dirty="0"/>
          </a:p>
          <a:p>
            <a:pPr>
              <a:buClr>
                <a:schemeClr val="bg2">
                  <a:lumMod val="75000"/>
                </a:schemeClr>
              </a:buClr>
            </a:pPr>
            <a:r>
              <a:rPr lang="en-US" sz="2400" dirty="0">
                <a:solidFill>
                  <a:srgbClr val="C00000"/>
                </a:solidFill>
              </a:rPr>
              <a:t>Temporal</a:t>
            </a:r>
            <a:r>
              <a:rPr lang="en-US" sz="2400" dirty="0"/>
              <a:t> – how often data (imagery) is acquired for the 				      same location</a:t>
            </a:r>
          </a:p>
          <a:p>
            <a:pPr>
              <a:buClr>
                <a:schemeClr val="bg2">
                  <a:lumMod val="75000"/>
                </a:schemeClr>
              </a:buClr>
            </a:pPr>
            <a:endParaRPr lang="en-US" sz="2400" dirty="0"/>
          </a:p>
          <a:p>
            <a:pPr>
              <a:buClr>
                <a:schemeClr val="bg2">
                  <a:lumMod val="75000"/>
                </a:schemeClr>
              </a:buClr>
            </a:pPr>
            <a:r>
              <a:rPr lang="en-US" sz="2400" dirty="0">
                <a:solidFill>
                  <a:srgbClr val="C00000"/>
                </a:solidFill>
              </a:rPr>
              <a:t>Radiometric</a:t>
            </a:r>
            <a:r>
              <a:rPr lang="en-US" sz="2400" dirty="0"/>
              <a:t> – the sensitivity of sensor to collect very slight 		         differences in emitted or reflected energy 				(its bit depth)</a:t>
            </a:r>
          </a:p>
          <a:p>
            <a:pPr>
              <a:buClr>
                <a:schemeClr val="bg2">
                  <a:lumMod val="75000"/>
                </a:schemeClr>
              </a:buClr>
            </a:pPr>
            <a:endParaRPr lang="en-US" sz="2400" dirty="0"/>
          </a:p>
          <a:p>
            <a:pPr>
              <a:buClr>
                <a:schemeClr val="bg2">
                  <a:lumMod val="75000"/>
                </a:schemeClr>
              </a:buClr>
            </a:pPr>
            <a:r>
              <a:rPr lang="en-US" sz="2400" dirty="0">
                <a:solidFill>
                  <a:srgbClr val="C00000"/>
                </a:solidFill>
              </a:rPr>
              <a:t>Spectral</a:t>
            </a:r>
            <a:r>
              <a:rPr lang="en-US" sz="2400" dirty="0"/>
              <a:t> – specific wavelengths of spectrum collected by 			    	sensors</a:t>
            </a:r>
          </a:p>
          <a:p>
            <a:pPr marL="156846" indent="0">
              <a:buNone/>
            </a:pPr>
            <a:endParaRPr lang="en-US" sz="1100" dirty="0"/>
          </a:p>
          <a:p>
            <a:pPr marL="117635" indent="0">
              <a:buNone/>
            </a:pPr>
            <a:endParaRPr lang="en-US" sz="1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17635" indent="0"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See an iGETT Remote Sensing YouTube video on Resolutions at 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https://www.youtube.com/watch?v=AdXBewR-u2A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85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37"/>
    </mc:Choice>
    <mc:Fallback xmlns="">
      <p:transition spd="slow" advTm="44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281938"/>
            <a:ext cx="8382000" cy="800100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en-US" sz="3600" dirty="0"/>
              <a:t>Spatial Resolution Comparison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8735" y="1281938"/>
            <a:ext cx="8229600" cy="3369094"/>
          </a:xfrm>
        </p:spPr>
        <p:txBody>
          <a:bodyPr>
            <a:noAutofit/>
          </a:bodyPr>
          <a:lstStyle/>
          <a:p>
            <a:r>
              <a:rPr lang="en-US" sz="2000" dirty="0"/>
              <a:t>High spatial resolution: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Meter to sub meter pixels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Small objects can be identified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Small area for each image footprint</a:t>
            </a:r>
          </a:p>
          <a:p>
            <a:pPr lvl="1">
              <a:buNone/>
            </a:pPr>
            <a:endParaRPr lang="en-US" sz="2000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sz="2000" dirty="0"/>
              <a:t>Moderate spatial resolution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Generally 30 meter pixels (Landsat)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Object identification generally greater than 30 meters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Moderate area image footprint</a:t>
            </a:r>
          </a:p>
          <a:p>
            <a:pPr lvl="1"/>
            <a:endParaRPr lang="en-US" sz="2000" dirty="0"/>
          </a:p>
          <a:p>
            <a:r>
              <a:rPr lang="en-US" sz="2000" dirty="0"/>
              <a:t>Low spatial resolution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Km or larger pixels (MODIS)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Objects smaller than 1 KM not observable</a:t>
            </a:r>
          </a:p>
          <a:p>
            <a:pPr lvl="1"/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Very large footprint</a:t>
            </a:r>
          </a:p>
          <a:p>
            <a:pPr>
              <a:buNone/>
            </a:pPr>
            <a:r>
              <a:rPr lang="en-US" sz="1600" dirty="0"/>
              <a:t>	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6995753" y="1819644"/>
            <a:ext cx="126333" cy="113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3987" y="3508849"/>
            <a:ext cx="588696" cy="588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0347" y="4506904"/>
            <a:ext cx="2269052" cy="2280482"/>
          </a:xfrm>
          <a:prstGeom prst="rect">
            <a:avLst/>
          </a:prstGeom>
        </p:spPr>
      </p:pic>
      <p:cxnSp>
        <p:nvCxnSpPr>
          <p:cNvPr id="9" name="Straight Arrow Connector 8"/>
          <p:cNvCxnSpPr>
            <a:cxnSpLocks/>
            <a:stCxn id="5" idx="2"/>
          </p:cNvCxnSpPr>
          <p:nvPr/>
        </p:nvCxnSpPr>
        <p:spPr>
          <a:xfrm flipH="1">
            <a:off x="9430603" y="4097545"/>
            <a:ext cx="407732" cy="1238730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-7486" y="6604084"/>
            <a:ext cx="44951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http://biodiversityinformatics.amnh.org/tool.php?content_id=144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2CE3E66-4569-4F8C-A2F6-1B96E6129CA0}"/>
              </a:ext>
            </a:extLst>
          </p:cNvPr>
          <p:cNvCxnSpPr/>
          <p:nvPr/>
        </p:nvCxnSpPr>
        <p:spPr>
          <a:xfrm>
            <a:off x="6444343" y="1868028"/>
            <a:ext cx="457200" cy="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7DDAE71-FD65-49AA-9E8D-B67CB40FE6FC}"/>
              </a:ext>
            </a:extLst>
          </p:cNvPr>
          <p:cNvSpPr txBox="1"/>
          <p:nvPr/>
        </p:nvSpPr>
        <p:spPr>
          <a:xfrm>
            <a:off x="8479971" y="1933344"/>
            <a:ext cx="1796143" cy="3077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Ground Footprints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4F98309-95CC-49B3-8265-A0BB8372D212}"/>
              </a:ext>
            </a:extLst>
          </p:cNvPr>
          <p:cNvSpPr/>
          <p:nvPr/>
        </p:nvSpPr>
        <p:spPr>
          <a:xfrm>
            <a:off x="8170347" y="4506904"/>
            <a:ext cx="2269052" cy="228048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9D8BED9-5EEE-4BC4-BF39-7B85B31A8789}"/>
              </a:ext>
            </a:extLst>
          </p:cNvPr>
          <p:cNvSpPr/>
          <p:nvPr/>
        </p:nvSpPr>
        <p:spPr>
          <a:xfrm>
            <a:off x="8991600" y="5336275"/>
            <a:ext cx="642869" cy="63998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8910D7-B9DF-41D1-A2BA-EEF1D64FD00A}"/>
              </a:ext>
            </a:extLst>
          </p:cNvPr>
          <p:cNvSpPr/>
          <p:nvPr/>
        </p:nvSpPr>
        <p:spPr>
          <a:xfrm>
            <a:off x="9543988" y="3508849"/>
            <a:ext cx="588696" cy="5950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3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35"/>
    </mc:Choice>
    <mc:Fallback xmlns="">
      <p:transition spd="slow" advTm="90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8578" y="557147"/>
            <a:ext cx="8229600" cy="800100"/>
          </a:xfrm>
        </p:spPr>
        <p:txBody>
          <a:bodyPr/>
          <a:lstStyle/>
          <a:p>
            <a:r>
              <a:rPr lang="en-US" sz="3200" dirty="0"/>
              <a:t>Radiometric Resolution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630" y="1674888"/>
            <a:ext cx="7920253" cy="4530892"/>
          </a:xfrm>
        </p:spPr>
        <p:txBody>
          <a:bodyPr>
            <a:normAutofit/>
          </a:bodyPr>
          <a:lstStyle/>
          <a:p>
            <a:r>
              <a:rPr lang="en-US" sz="2400" dirty="0"/>
              <a:t>The “sensitivity” of the sensors 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Sensors with low radiometric resolution detect only large differences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Sensors with high radiometric resolution can detect smaller differences</a:t>
            </a:r>
          </a:p>
          <a:p>
            <a:pPr marL="523241" lvl="1" indent="0">
              <a:buNone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en-US" sz="2400" dirty="0"/>
              <a:t> Radiometric Resolution was increased for Landsat 8!  Pixel size is the same, but increased radiometric resolution can aid analysis </a:t>
            </a:r>
          </a:p>
          <a:p>
            <a:pPr lvl="1"/>
            <a:r>
              <a:rPr lang="en-US" sz="22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Landsat 7 has 256 possible values (2</a:t>
            </a:r>
            <a:r>
              <a:rPr lang="en-US" sz="2000" baseline="30000" dirty="0">
                <a:solidFill>
                  <a:schemeClr val="tx2">
                    <a:lumMod val="10000"/>
                  </a:schemeClr>
                </a:solidFill>
              </a:rPr>
              <a:t>8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) and is 8-bit</a:t>
            </a:r>
          </a:p>
          <a:p>
            <a:pPr lvl="1"/>
            <a:r>
              <a:rPr lang="en-US" sz="1900" dirty="0">
                <a:solidFill>
                  <a:schemeClr val="tx2">
                    <a:lumMod val="10000"/>
                  </a:schemeClr>
                </a:solidFill>
              </a:rPr>
              <a:t>  Landsat 8 has possible values of 65536 and is 16-bit or (2</a:t>
            </a:r>
            <a:r>
              <a:rPr lang="en-US" sz="1900" baseline="30000" dirty="0">
                <a:solidFill>
                  <a:schemeClr val="tx2">
                    <a:lumMod val="10000"/>
                  </a:schemeClr>
                </a:solidFill>
              </a:rPr>
              <a:t>16</a:t>
            </a:r>
            <a:r>
              <a:rPr lang="en-US" sz="1900" dirty="0">
                <a:solidFill>
                  <a:schemeClr val="tx2">
                    <a:lumMod val="10000"/>
                  </a:schemeClr>
                </a:solidFill>
              </a:rPr>
              <a:t>) </a:t>
            </a:r>
          </a:p>
          <a:p>
            <a:endParaRPr lang="en-US" sz="1800" dirty="0">
              <a:solidFill>
                <a:schemeClr val="tx2">
                  <a:lumMod val="10000"/>
                </a:schemeClr>
              </a:solidFill>
            </a:endParaRPr>
          </a:p>
          <a:p>
            <a:endParaRPr lang="en-US" sz="1500" dirty="0"/>
          </a:p>
        </p:txBody>
      </p:sp>
      <p:pic>
        <p:nvPicPr>
          <p:cNvPr id="4" name="Picture 4" descr="C:\Users\Ann\Resources\concept module\SanBernard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9224" y="1674888"/>
            <a:ext cx="4110799" cy="26278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699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230"/>
    </mc:Choice>
    <mc:Fallback xmlns="">
      <p:transition spd="slow" advTm="5923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198" y="592257"/>
            <a:ext cx="6253266" cy="857250"/>
          </a:xfrm>
        </p:spPr>
        <p:txBody>
          <a:bodyPr/>
          <a:lstStyle/>
          <a:p>
            <a:r>
              <a:rPr lang="en-US" sz="3200" dirty="0"/>
              <a:t>Why Focus on Landsat Data?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753" y="1607660"/>
            <a:ext cx="4725514" cy="1795143"/>
          </a:xfrm>
        </p:spPr>
        <p:txBody>
          <a:bodyPr/>
          <a:lstStyle/>
          <a:p>
            <a:pPr>
              <a:buClr>
                <a:schemeClr val="tx2">
                  <a:lumMod val="25000"/>
                </a:schemeClr>
              </a:buClr>
              <a:buSzPct val="1050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Cost – Free </a:t>
            </a:r>
          </a:p>
          <a:p>
            <a:pPr>
              <a:buClr>
                <a:schemeClr val="tx2">
                  <a:lumMod val="25000"/>
                </a:schemeClr>
              </a:buClr>
              <a:buSzPct val="1050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Access –  Download imagery from websites</a:t>
            </a:r>
          </a:p>
          <a:p>
            <a:pPr>
              <a:buClr>
                <a:schemeClr val="tx2">
                  <a:lumMod val="25000"/>
                </a:schemeClr>
              </a:buClr>
              <a:buSzPct val="1050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Continuity - Archive of data over 	decades – 1972 to 	present</a:t>
            </a:r>
          </a:p>
          <a:p>
            <a:pPr>
              <a:buClr>
                <a:schemeClr val="tx2">
                  <a:lumMod val="25000"/>
                </a:schemeClr>
              </a:buClr>
              <a:buSzPct val="1050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Ease of use – can be used by various software packages</a:t>
            </a:r>
          </a:p>
          <a:p>
            <a:pPr marL="156846" indent="0">
              <a:buClr>
                <a:schemeClr val="tx2">
                  <a:lumMod val="25000"/>
                </a:schemeClr>
              </a:buClr>
              <a:buSzPct val="105000"/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chemeClr val="tx2">
                  <a:lumMod val="25000"/>
                </a:schemeClr>
              </a:buClr>
              <a:buSzPct val="1050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Is accessible using free Esri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ArcWeb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Server applications</a:t>
            </a:r>
          </a:p>
          <a:p>
            <a:pPr lvl="1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bg2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Unlock Earth’s Secrets, and</a:t>
            </a:r>
          </a:p>
          <a:p>
            <a:pPr lvl="1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bg2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Landsat Explorer</a:t>
            </a:r>
          </a:p>
          <a:p>
            <a:pPr marL="156846" indent="0">
              <a:buClr>
                <a:srgbClr val="002060"/>
              </a:buClr>
              <a:buNone/>
            </a:pPr>
            <a:r>
              <a:rPr lang="en-US" sz="2200" b="0" dirty="0">
                <a:solidFill>
                  <a:schemeClr val="bg2">
                    <a:lumMod val="50000"/>
                  </a:schemeClr>
                </a:solidFill>
                <a:latin typeface="+mj-lt"/>
                <a:cs typeface="Calibri" panose="020F0502020204030204" pitchFamily="34" charset="0"/>
              </a:rPr>
              <a:t>http://esriurl.com/LandsatOnAWS</a:t>
            </a:r>
            <a:endParaRPr lang="en-US" sz="2200" dirty="0">
              <a:latin typeface="+mj-lt"/>
            </a:endParaRPr>
          </a:p>
        </p:txBody>
      </p:sp>
      <p:pic>
        <p:nvPicPr>
          <p:cNvPr id="4" name="Picture 2" descr="Landsat8_Auto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8091" y="4025599"/>
            <a:ext cx="5180977" cy="2222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7717" y="1339520"/>
            <a:ext cx="3822907" cy="258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88178" y="5520928"/>
            <a:ext cx="365522" cy="3655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40549" y="6250353"/>
            <a:ext cx="3657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Landsat Missions and dates of collection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34907" y="4921405"/>
            <a:ext cx="7657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Landsat 8</a:t>
            </a:r>
          </a:p>
        </p:txBody>
      </p:sp>
    </p:spTree>
    <p:extLst>
      <p:ext uri="{BB962C8B-B14F-4D97-AF65-F5344CB8AC3E}">
        <p14:creationId xmlns:p14="http://schemas.microsoft.com/office/powerpoint/2010/main" val="28559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637"/>
    </mc:Choice>
    <mc:Fallback xmlns="">
      <p:transition spd="slow" advTm="55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3413" y="976248"/>
            <a:ext cx="906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</a:t>
            </a:r>
            <a:r>
              <a:rPr lang="en-US" sz="32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Different Landsat Missions Use Different Band Numbers and Wavelengths to Visualize Imagery</a:t>
            </a:r>
          </a:p>
        </p:txBody>
      </p:sp>
      <p:pic>
        <p:nvPicPr>
          <p:cNvPr id="3" name="Picture 2" descr="Screen Shot 2013-06-06 at 12.18.02 P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033120"/>
            <a:ext cx="5567938" cy="45931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9664" y="2984755"/>
            <a:ext cx="3688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chemeClr val="bg2">
                    <a:lumMod val="10000"/>
                  </a:schemeClr>
                </a:solidFill>
              </a:rPr>
              <a:t>Note:  Band numbers for composite images are different for Landsat 5 and 7 than those for Landsat 8</a:t>
            </a:r>
          </a:p>
        </p:txBody>
      </p:sp>
    </p:spTree>
    <p:extLst>
      <p:ext uri="{BB962C8B-B14F-4D97-AF65-F5344CB8AC3E}">
        <p14:creationId xmlns:p14="http://schemas.microsoft.com/office/powerpoint/2010/main" val="411283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70"/>
    </mc:Choice>
    <mc:Fallback xmlns="">
      <p:transition spd="slow" advTm="1727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6C7A0-9236-4252-BF0D-0D7CFADDD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03769"/>
            <a:ext cx="10972800" cy="4325112"/>
          </a:xfrm>
        </p:spPr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 Remote sensing imagery is a valuable data source for many  </a:t>
            </a:r>
          </a:p>
          <a:p>
            <a:pPr marL="156846" indent="0">
              <a:buClr>
                <a:schemeClr val="accent1">
                  <a:lumMod val="75000"/>
                </a:schemeClr>
              </a:buClr>
              <a:buSzPct val="120000"/>
              <a:buNone/>
            </a:pPr>
            <a:r>
              <a:rPr lang="en-US" dirty="0"/>
              <a:t>   geospatial projects</a:t>
            </a:r>
          </a:p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Traditional use of remote sensing imagery is a complex, time </a:t>
            </a:r>
          </a:p>
          <a:p>
            <a:pPr marL="156846" indent="0">
              <a:buClr>
                <a:schemeClr val="accent1">
                  <a:lumMod val="75000"/>
                </a:schemeClr>
              </a:buClr>
              <a:buSzPct val="120000"/>
              <a:buNone/>
            </a:pPr>
            <a:r>
              <a:rPr lang="en-US" dirty="0"/>
              <a:t>  intensive and costly process requiring: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Access to high end computers and software,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Ability to find, access and manage large datasets,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Knowledge of remote sensing imagery and concepts, and</a:t>
            </a:r>
          </a:p>
          <a:p>
            <a:pPr lvl="1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Ability to carry out complex analysis techniques </a:t>
            </a:r>
            <a:r>
              <a:rPr lang="en-US" dirty="0"/>
              <a:t> h</a:t>
            </a:r>
          </a:p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/>
              <a:t>For new users, this can be an overwhelming process and take many days!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9534C96-5330-4110-B4EF-E1C3FEA14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36969"/>
            <a:ext cx="10972800" cy="1066800"/>
          </a:xfrm>
        </p:spPr>
        <p:txBody>
          <a:bodyPr/>
          <a:lstStyle/>
          <a:p>
            <a:r>
              <a:rPr lang="en-US" sz="3200" b="1" dirty="0"/>
              <a:t>Remote Sensing Imagery and Analysis</a:t>
            </a:r>
          </a:p>
        </p:txBody>
      </p:sp>
    </p:spTree>
    <p:extLst>
      <p:ext uri="{BB962C8B-B14F-4D97-AF65-F5344CB8AC3E}">
        <p14:creationId xmlns:p14="http://schemas.microsoft.com/office/powerpoint/2010/main" val="2498514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8404" y="1354323"/>
            <a:ext cx="8719597" cy="857250"/>
          </a:xfrm>
        </p:spPr>
        <p:txBody>
          <a:bodyPr>
            <a:noAutofit/>
          </a:bodyPr>
          <a:lstStyle/>
          <a:p>
            <a:r>
              <a:rPr lang="en-US" sz="3200" dirty="0"/>
              <a:t>Spectral Signature graphs can help identify type of feature seen in an image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5516" y="2016556"/>
            <a:ext cx="8458200" cy="3243834"/>
          </a:xfrm>
        </p:spPr>
        <p:txBody>
          <a:bodyPr>
            <a:normAutofit/>
          </a:bodyPr>
          <a:lstStyle/>
          <a:p>
            <a:r>
              <a:rPr lang="en-US" sz="2000" dirty="0"/>
              <a:t> A Spectral Signature Graph uses Digital Number values </a:t>
            </a:r>
          </a:p>
          <a:p>
            <a:pPr marL="156846" indent="0">
              <a:buNone/>
            </a:pPr>
            <a:r>
              <a:rPr lang="en-US" sz="2000" dirty="0"/>
              <a:t>   for </a:t>
            </a:r>
            <a:r>
              <a:rPr lang="en-US" sz="2000" dirty="0">
                <a:solidFill>
                  <a:srgbClr val="C00000"/>
                </a:solidFill>
              </a:rPr>
              <a:t>one pixel </a:t>
            </a:r>
            <a:r>
              <a:rPr lang="en-US" sz="2000" dirty="0"/>
              <a:t>using </a:t>
            </a:r>
            <a:r>
              <a:rPr lang="en-US" sz="2000" dirty="0">
                <a:solidFill>
                  <a:srgbClr val="C00000"/>
                </a:solidFill>
              </a:rPr>
              <a:t>all bands </a:t>
            </a:r>
            <a:r>
              <a:rPr lang="en-US" sz="2000" dirty="0"/>
              <a:t>in an image</a:t>
            </a:r>
            <a:r>
              <a:rPr lang="en-US" sz="2000" dirty="0">
                <a:solidFill>
                  <a:srgbClr val="FF0000"/>
                </a:solidFill>
              </a:rPr>
              <a:t>   </a:t>
            </a:r>
          </a:p>
          <a:p>
            <a:r>
              <a:rPr lang="en-US" sz="1800" dirty="0">
                <a:solidFill>
                  <a:srgbClr val="0070C0"/>
                </a:solidFill>
              </a:rPr>
              <a:t> </a:t>
            </a:r>
            <a:r>
              <a:rPr lang="en-US" sz="2000" dirty="0">
                <a:solidFill>
                  <a:srgbClr val="0070C0"/>
                </a:solidFill>
              </a:rPr>
              <a:t>Useful in Image Classification of features</a:t>
            </a:r>
          </a:p>
        </p:txBody>
      </p:sp>
      <p:pic>
        <p:nvPicPr>
          <p:cNvPr id="1026" name="Picture 2" descr="https://encrypted-tbn1.gstatic.com/images?q=tbn:ANd9GcRhW-neQY8m1nYCUboeJNqHkkf84ZwtugizlmZ1vg-Dn7jk4_Hy4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498" y="3325590"/>
            <a:ext cx="4060032" cy="22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extension.org/sites/default/files/w/c/c3/Ae1262p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398" y="3325590"/>
            <a:ext cx="3998219" cy="22666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08426" y="5587645"/>
            <a:ext cx="464038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graph compares Spectral Signatures for different types of features (soil, vegetation, water, urban, etc.) 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48398" y="5702384"/>
            <a:ext cx="39051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graph compares Spectral Signatures for health versus Stressed Sugar Beets</a:t>
            </a:r>
          </a:p>
        </p:txBody>
      </p:sp>
      <p:sp>
        <p:nvSpPr>
          <p:cNvPr id="7" name="Rectangle 6"/>
          <p:cNvSpPr/>
          <p:nvPr/>
        </p:nvSpPr>
        <p:spPr>
          <a:xfrm>
            <a:off x="1148398" y="3325590"/>
            <a:ext cx="3998219" cy="2262055"/>
          </a:xfrm>
          <a:prstGeom prst="rect">
            <a:avLst/>
          </a:prstGeom>
          <a:noFill/>
          <a:ln w="31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8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270"/>
    </mc:Choice>
    <mc:Fallback xmlns="">
      <p:transition spd="slow" advTm="6727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710" y="1790613"/>
            <a:ext cx="10486408" cy="1174987"/>
          </a:xfrm>
        </p:spPr>
        <p:txBody>
          <a:bodyPr/>
          <a:lstStyle/>
          <a:p>
            <a:r>
              <a:rPr lang="en-US" sz="3200" dirty="0"/>
              <a:t>Determining Land Use Types – Image Classification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000" dirty="0"/>
              <a:t>    - </a:t>
            </a:r>
            <a:r>
              <a:rPr lang="en-US" sz="2000" dirty="0">
                <a:solidFill>
                  <a:srgbClr val="FF0000"/>
                </a:solidFill>
              </a:rPr>
              <a:t>Unsupervised Classification </a:t>
            </a:r>
            <a:r>
              <a:rPr lang="en-US" sz="2000" dirty="0"/>
              <a:t>– software clusters like-valued pixels </a:t>
            </a:r>
            <a:br>
              <a:rPr lang="en-US" sz="2000" dirty="0"/>
            </a:br>
            <a:r>
              <a:rPr lang="en-US" sz="2000" dirty="0"/>
              <a:t>        and user defines what the feature is and colors it appropriately</a:t>
            </a:r>
            <a:r>
              <a:rPr lang="en-US" sz="800" dirty="0"/>
              <a:t/>
            </a:r>
            <a:br>
              <a:rPr lang="en-US" sz="800" dirty="0"/>
            </a:br>
            <a:r>
              <a:rPr lang="en-US" sz="2000" dirty="0"/>
              <a:t>     - </a:t>
            </a:r>
            <a:r>
              <a:rPr lang="en-US" sz="2000" dirty="0">
                <a:solidFill>
                  <a:srgbClr val="FF0000"/>
                </a:solidFill>
              </a:rPr>
              <a:t>Supervised Classification </a:t>
            </a:r>
            <a:r>
              <a:rPr lang="en-US" sz="2000" dirty="0"/>
              <a:t>– user creates a sample file of identified land use types  </a:t>
            </a:r>
            <a:br>
              <a:rPr lang="en-US" sz="2000" dirty="0"/>
            </a:br>
            <a:r>
              <a:rPr lang="en-US" sz="2000" dirty="0"/>
              <a:t>       and pixel values and software clusters pixels using the sample file values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	 </a:t>
            </a:r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444000" y="2616632"/>
            <a:ext cx="3942581" cy="2523030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5053" y="2656484"/>
            <a:ext cx="3871410" cy="2523030"/>
          </a:xfrm>
          <a:prstGeom prst="rect">
            <a:avLst/>
          </a:prstGeom>
          <a:noFill/>
          <a:ln w="6350" cmpd="sng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43635" y="5273183"/>
            <a:ext cx="3190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Natural Color Composite of San Fernando Valley, CA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02187" y="5273183"/>
            <a:ext cx="3626205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Unsupervised Classification – </a:t>
            </a:r>
          </a:p>
          <a:p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Data is clustered by software and colored to match Land Use types</a:t>
            </a:r>
            <a:r>
              <a:rPr lang="en-US" sz="9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r>
              <a:rPr lang="en-US" sz="900" dirty="0">
                <a:solidFill>
                  <a:schemeClr val="accent1">
                    <a:lumMod val="75000"/>
                  </a:schemeClr>
                </a:solidFill>
              </a:rPr>
              <a:t>blue = water, </a:t>
            </a:r>
          </a:p>
          <a:p>
            <a:r>
              <a:rPr lang="en-US" sz="900" dirty="0">
                <a:solidFill>
                  <a:schemeClr val="accent1">
                    <a:lumMod val="75000"/>
                  </a:schemeClr>
                </a:solidFill>
              </a:rPr>
              <a:t>green = vegetation,</a:t>
            </a:r>
          </a:p>
          <a:p>
            <a:r>
              <a:rPr lang="en-US" sz="900" dirty="0">
                <a:solidFill>
                  <a:schemeClr val="accent1">
                    <a:lumMod val="75000"/>
                  </a:schemeClr>
                </a:solidFill>
              </a:rPr>
              <a:t>Soil = brown, </a:t>
            </a:r>
          </a:p>
          <a:p>
            <a:r>
              <a:rPr lang="en-US" sz="900" dirty="0">
                <a:solidFill>
                  <a:schemeClr val="accent1">
                    <a:lumMod val="75000"/>
                  </a:schemeClr>
                </a:solidFill>
              </a:rPr>
              <a:t>Beige = urban built up (road, building, etc.) </a:t>
            </a:r>
          </a:p>
        </p:txBody>
      </p:sp>
    </p:spTree>
    <p:extLst>
      <p:ext uri="{BB962C8B-B14F-4D97-AF65-F5344CB8AC3E}">
        <p14:creationId xmlns:p14="http://schemas.microsoft.com/office/powerpoint/2010/main" val="70620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50"/>
    </mc:Choice>
    <mc:Fallback xmlns="">
      <p:transition spd="slow" advTm="1112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1339" y="594382"/>
            <a:ext cx="8229600" cy="857250"/>
          </a:xfrm>
        </p:spPr>
        <p:txBody>
          <a:bodyPr/>
          <a:lstStyle/>
          <a:p>
            <a:r>
              <a:rPr lang="en-US" sz="3200" dirty="0"/>
              <a:t>Visualization of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317" y="1388344"/>
            <a:ext cx="11069575" cy="3243834"/>
          </a:xfrm>
        </p:spPr>
        <p:txBody>
          <a:bodyPr>
            <a:normAutofit/>
          </a:bodyPr>
          <a:lstStyle/>
          <a:p>
            <a:pPr>
              <a:buClr>
                <a:schemeClr val="bg2">
                  <a:lumMod val="75000"/>
                </a:schemeClr>
              </a:buClr>
              <a:buSzPct val="103000"/>
              <a:buFont typeface="Arial" panose="020B0604020202020204" pitchFamily="34" charset="0"/>
              <a:buChar char="•"/>
            </a:pPr>
            <a:r>
              <a:rPr lang="en-US" sz="1800" dirty="0"/>
              <a:t> </a:t>
            </a:r>
            <a:r>
              <a:rPr lang="en-US" sz="2000" dirty="0"/>
              <a:t>Using “</a:t>
            </a:r>
            <a:r>
              <a:rPr lang="en-US" sz="2000" dirty="0">
                <a:solidFill>
                  <a:srgbClr val="C00000"/>
                </a:solidFill>
              </a:rPr>
              <a:t>band algebra</a:t>
            </a:r>
            <a:r>
              <a:rPr lang="en-US" sz="2000" dirty="0"/>
              <a:t>” equations for visualizing patterns</a:t>
            </a:r>
          </a:p>
          <a:p>
            <a:pPr>
              <a:buClr>
                <a:schemeClr val="bg2">
                  <a:lumMod val="75000"/>
                </a:schemeClr>
              </a:buClr>
              <a:buSzPct val="103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</a:rPr>
              <a:t> One common band algebra equation is </a:t>
            </a:r>
            <a:r>
              <a:rPr lang="en-US" sz="2000" dirty="0">
                <a:solidFill>
                  <a:srgbClr val="FF0000"/>
                </a:solidFill>
              </a:rPr>
              <a:t>N</a:t>
            </a:r>
            <a:r>
              <a:rPr lang="en-US" sz="2000" dirty="0"/>
              <a:t>ormalized </a:t>
            </a:r>
            <a:r>
              <a:rPr lang="en-US" sz="2000" dirty="0">
                <a:solidFill>
                  <a:srgbClr val="FF0000"/>
                </a:solidFill>
              </a:rPr>
              <a:t>D</a:t>
            </a:r>
            <a:r>
              <a:rPr lang="en-US" sz="2000" dirty="0"/>
              <a:t>ifference </a:t>
            </a:r>
            <a:r>
              <a:rPr lang="en-US" sz="2000" dirty="0">
                <a:solidFill>
                  <a:srgbClr val="FF0000"/>
                </a:solidFill>
              </a:rPr>
              <a:t>V</a:t>
            </a:r>
            <a:r>
              <a:rPr lang="en-US" sz="2000" dirty="0"/>
              <a:t>egetation </a:t>
            </a:r>
            <a:r>
              <a:rPr lang="en-US" sz="2000" dirty="0">
                <a:solidFill>
                  <a:srgbClr val="FF0000"/>
                </a:solidFill>
              </a:rPr>
              <a:t>I</a:t>
            </a:r>
            <a:r>
              <a:rPr lang="en-US" sz="2000" dirty="0"/>
              <a:t>ndex (</a:t>
            </a:r>
            <a:r>
              <a:rPr lang="en-US" sz="2000" dirty="0">
                <a:solidFill>
                  <a:srgbClr val="C00000"/>
                </a:solidFill>
              </a:rPr>
              <a:t>NDVI</a:t>
            </a:r>
            <a:r>
              <a:rPr lang="en-US" sz="2000" dirty="0"/>
              <a:t>) </a:t>
            </a:r>
          </a:p>
          <a:p>
            <a:pPr marL="156846" indent="0">
              <a:buClr>
                <a:schemeClr val="bg2">
                  <a:lumMod val="75000"/>
                </a:schemeClr>
              </a:buClr>
              <a:buSzPct val="103000"/>
              <a:buNone/>
            </a:pPr>
            <a:r>
              <a:rPr lang="en-US" sz="2000" dirty="0">
                <a:solidFill>
                  <a:srgbClr val="0070C0"/>
                </a:solidFill>
              </a:rPr>
              <a:t>   used </a:t>
            </a:r>
            <a:r>
              <a:rPr lang="en-US" sz="2000" dirty="0"/>
              <a:t>to visualize greenness of vegetation</a:t>
            </a:r>
          </a:p>
          <a:p>
            <a:pPr lvl="1">
              <a:buClr>
                <a:schemeClr val="bg2">
                  <a:lumMod val="75000"/>
                </a:schemeClr>
              </a:buClr>
              <a:buSzPct val="103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The NDVI algorithm uses two bands: Near Infra Red (NIR) and Red</a:t>
            </a:r>
            <a:endParaRPr lang="en-US" sz="1600" b="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45957" y="3431849"/>
            <a:ext cx="4540568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NDVI equation using NIR and Red Band Digital Numbers 	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    NDVI = (NIR + Red)/(NIR – Red)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469" y="2990455"/>
            <a:ext cx="5702121" cy="31204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3602" y="6212369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ArcGIS Pro NDVI where green indicates vegetation </a:t>
            </a:r>
          </a:p>
        </p:txBody>
      </p:sp>
      <p:sp>
        <p:nvSpPr>
          <p:cNvPr id="6" name="Rectangle 5"/>
          <p:cNvSpPr/>
          <p:nvPr/>
        </p:nvSpPr>
        <p:spPr>
          <a:xfrm>
            <a:off x="902470" y="2968535"/>
            <a:ext cx="5702120" cy="316432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80814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42"/>
    </mc:Choice>
    <mc:Fallback xmlns="">
      <p:transition spd="slow" advTm="48242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400" y="241663"/>
            <a:ext cx="10893552" cy="1066800"/>
          </a:xfrm>
        </p:spPr>
        <p:txBody>
          <a:bodyPr/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Normal Workflow For Remote Sensing Analysis Using Landsat Imagery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385" y="1185633"/>
            <a:ext cx="11124329" cy="4325112"/>
          </a:xfrm>
        </p:spPr>
        <p:txBody>
          <a:bodyPr/>
          <a:lstStyle/>
          <a:p>
            <a:r>
              <a:rPr lang="en-US" sz="2400" dirty="0"/>
              <a:t>Identify a problem you want to investigate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10000"/>
                  </a:schemeClr>
                </a:solidFill>
              </a:rPr>
              <a:t> Find study area location and determine its Landsat path and row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>
                    <a:lumMod val="10000"/>
                  </a:schemeClr>
                </a:solidFill>
              </a:rPr>
              <a:t> Determine how many scenes and what dates are needed</a:t>
            </a:r>
          </a:p>
          <a:p>
            <a:r>
              <a:rPr lang="en-US" sz="2400" dirty="0"/>
              <a:t>Go to website for imagery data and determine if dates are available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if not available, reevaluate needed data that can “work” for project analysis</a:t>
            </a:r>
          </a:p>
          <a:p>
            <a:r>
              <a:rPr lang="en-US" sz="2400" dirty="0"/>
              <a:t>Download imagery data – up to 1 GB per Landsat scene</a:t>
            </a:r>
          </a:p>
          <a:p>
            <a:r>
              <a:rPr lang="en-US" sz="2400" dirty="0"/>
              <a:t>Unzip data twice and store all bands in folders</a:t>
            </a:r>
          </a:p>
          <a:p>
            <a:r>
              <a:rPr lang="en-US" sz="2400" dirty="0"/>
              <a:t>Create a Project and add imagery data</a:t>
            </a:r>
          </a:p>
          <a:p>
            <a:r>
              <a:rPr lang="en-US" sz="2400" dirty="0"/>
              <a:t>Mosaic and Clip imagery bands to study area </a:t>
            </a:r>
          </a:p>
          <a:p>
            <a:r>
              <a:rPr lang="en-US" sz="2400" dirty="0"/>
              <a:t>Create composites of each scene (natural, false, pseudo)</a:t>
            </a:r>
          </a:p>
          <a:p>
            <a:r>
              <a:rPr lang="en-US" sz="2400" dirty="0"/>
              <a:t>Create signature graphs to identify features (urban, soil, vegetation, etc.)</a:t>
            </a:r>
          </a:p>
          <a:p>
            <a:r>
              <a:rPr lang="en-US" sz="2400" dirty="0"/>
              <a:t>Start analysis (NDVI, Classification, . . . .) </a:t>
            </a:r>
          </a:p>
          <a:p>
            <a:pPr marL="156846" indent="0">
              <a:buNone/>
            </a:pPr>
            <a:r>
              <a:rPr lang="en-US" sz="4800" dirty="0">
                <a:solidFill>
                  <a:srgbClr val="C00000"/>
                </a:solidFill>
              </a:rPr>
              <a:t>This process can take days!</a:t>
            </a:r>
          </a:p>
        </p:txBody>
      </p:sp>
    </p:spTree>
    <p:extLst>
      <p:ext uri="{BB962C8B-B14F-4D97-AF65-F5344CB8AC3E}">
        <p14:creationId xmlns:p14="http://schemas.microsoft.com/office/powerpoint/2010/main" val="930729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42" y="4622936"/>
            <a:ext cx="10972800" cy="1066800"/>
          </a:xfrm>
        </p:spPr>
        <p:txBody>
          <a:bodyPr/>
          <a:lstStyle/>
          <a:p>
            <a:pPr algn="ctr"/>
            <a:r>
              <a:rPr lang="en-US" sz="4000" dirty="0"/>
              <a:t>Instead – how about spending an hour or two to quickly review data for your study area? No need for software or data downloading and it is free to use!</a:t>
            </a:r>
            <a:br>
              <a:rPr lang="en-US" sz="4000" dirty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>http://www.esriurl.com/LandsatOnAWS</a:t>
            </a:r>
            <a:br>
              <a:rPr lang="en-US" sz="4000" dirty="0"/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7756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Esri’s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Unlock Earth’s Secrets AWS App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9090" y="1953768"/>
            <a:ext cx="5636828" cy="43243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97" y="817946"/>
            <a:ext cx="792549" cy="561642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2971" y="2248143"/>
            <a:ext cx="21957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This is the “default” opening location – Redlands, California using “Agriculture”</a:t>
            </a:r>
          </a:p>
          <a:p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Note: Find a place is not filled in. </a:t>
            </a:r>
          </a:p>
        </p:txBody>
      </p:sp>
    </p:spTree>
    <p:extLst>
      <p:ext uri="{BB962C8B-B14F-4D97-AF65-F5344CB8AC3E}">
        <p14:creationId xmlns:p14="http://schemas.microsoft.com/office/powerpoint/2010/main" val="218269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Esri’s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Unlock Earth’s Secrets AWS App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4114" y="1905000"/>
            <a:ext cx="5643772" cy="43243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97" y="817946"/>
            <a:ext cx="792549" cy="5616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78583" y="817946"/>
            <a:ext cx="144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This is the Agriculture button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9021692" y="1258028"/>
            <a:ext cx="683105" cy="0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4588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Esri’s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Unlock Earth’s Secrets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485" y="1974322"/>
            <a:ext cx="5660204" cy="4324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25401" y="1974322"/>
            <a:ext cx="5591590" cy="42832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564071" y="2278911"/>
            <a:ext cx="5652550" cy="43164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542987" y="2481501"/>
            <a:ext cx="5610382" cy="42933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4797" y="817946"/>
            <a:ext cx="792549" cy="5616427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8962315" y="1781532"/>
            <a:ext cx="683105" cy="0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6554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Esri’s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Unlock Earth’s Secrets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256" y="1855569"/>
            <a:ext cx="5591590" cy="42832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564071" y="2278911"/>
            <a:ext cx="5652550" cy="43164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542987" y="2481501"/>
            <a:ext cx="5610382" cy="42933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4797" y="817946"/>
            <a:ext cx="792549" cy="5616427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8968253" y="2398060"/>
            <a:ext cx="683105" cy="0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173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Esri’s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Unlock Earth’s Secrets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988" y="1935240"/>
            <a:ext cx="5652550" cy="43164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97" y="817946"/>
            <a:ext cx="792549" cy="5616427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8962315" y="5556896"/>
            <a:ext cx="683105" cy="0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99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B89B0-F2B9-412B-9686-487D307F6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99197"/>
            <a:ext cx="10972800" cy="1066800"/>
          </a:xfrm>
        </p:spPr>
        <p:txBody>
          <a:bodyPr/>
          <a:lstStyle/>
          <a:p>
            <a:r>
              <a:rPr lang="en-US" sz="3200" dirty="0"/>
              <a:t>This Presentation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1F40-3ED7-4441-BA2D-221BBD13B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418" y="1602475"/>
            <a:ext cx="11182066" cy="4325112"/>
          </a:xfrm>
        </p:spPr>
        <p:txBody>
          <a:bodyPr/>
          <a:lstStyle/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25000"/>
                  </a:schemeClr>
                </a:solidFill>
              </a:rPr>
              <a:t>Introduce important remote sensing concepts with links to additional concept module videos on YouTube</a:t>
            </a:r>
          </a:p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25000"/>
                  </a:schemeClr>
                </a:solidFill>
              </a:rPr>
              <a:t>Show how to use a web browser and two </a:t>
            </a:r>
            <a:r>
              <a:rPr lang="en-US" sz="2800" dirty="0" err="1">
                <a:solidFill>
                  <a:schemeClr val="tx2">
                    <a:lumMod val="25000"/>
                  </a:schemeClr>
                </a:solidFill>
              </a:rPr>
              <a:t>Esri</a:t>
            </a:r>
            <a:r>
              <a:rPr lang="en-US" sz="2800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tx2">
                    <a:lumMod val="25000"/>
                  </a:schemeClr>
                </a:solidFill>
              </a:rPr>
              <a:t>ArcWeb</a:t>
            </a:r>
            <a:r>
              <a:rPr lang="en-US" sz="2800" dirty="0">
                <a:solidFill>
                  <a:schemeClr val="tx2">
                    <a:lumMod val="25000"/>
                  </a:schemeClr>
                </a:solidFill>
              </a:rPr>
              <a:t> Apps to access Landsat data and remote sensing analysis tools</a:t>
            </a:r>
          </a:p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25000"/>
                  </a:schemeClr>
                </a:solidFill>
              </a:rPr>
              <a:t>Demonstrate the use of the two applications:</a:t>
            </a:r>
          </a:p>
          <a:p>
            <a:pPr lvl="2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Unlocking Earth’s Secrets</a:t>
            </a:r>
          </a:p>
          <a:p>
            <a:pPr lvl="2"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Exploring Landsat</a:t>
            </a:r>
          </a:p>
          <a:p>
            <a:pPr>
              <a:buClr>
                <a:schemeClr val="accent1">
                  <a:lumMod val="75000"/>
                </a:schemeClr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>
                    <a:lumMod val="25000"/>
                  </a:schemeClr>
                </a:solidFill>
              </a:rPr>
              <a:t>Link to hands on exercise to create a Poster for an area of interest to you!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218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Esri’s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Unlock Earth’s Secrets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05" y="1793413"/>
            <a:ext cx="5610382" cy="42933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97" y="817946"/>
            <a:ext cx="792549" cy="561642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8963450" y="6255195"/>
            <a:ext cx="683105" cy="0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74923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51" y="409606"/>
            <a:ext cx="10972800" cy="1066800"/>
          </a:xfrm>
        </p:spPr>
        <p:txBody>
          <a:bodyPr/>
          <a:lstStyle/>
          <a:p>
            <a:r>
              <a:rPr lang="en-US" dirty="0"/>
              <a:t>Key For Buttons: Landsat 8 Bands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665" y="2374909"/>
            <a:ext cx="628650" cy="39338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86864" y="1234889"/>
            <a:ext cx="10214519" cy="4992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Agriculture: Highlights agriculture in bright green. Bands 6,5,2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Natural Color: Sharpened with 15m panchromatic band. Bands 4,3,2+8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Color Infrared (False Color): Healthy vegetation is bright red. Bands 5,4,3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SWIR (Short Wave Infrared): Highlights rock formations. Bands 7,6,4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Geology: Highlights geologic features. Bands 7,4,2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Bathymetric: Highlights underwater features. Bands 4,3,1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Panchromatic: Panchromatic image at 15m. Band 8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Vegetation Index: Normalized Difference Vegetation Index (NDVI). (Band5-Band4)/(Band5+Band4)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Open Sans"/>
              </a:rPr>
              <a:t>Moisture Index: Normalized Difference Moisture Index (NDMI). (Band5-Band6)/(Band5+Band6)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305" y="1439640"/>
            <a:ext cx="412140" cy="4188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586" y="1978712"/>
            <a:ext cx="409859" cy="3961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3305" y="2517079"/>
            <a:ext cx="414502" cy="3868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665" y="1805677"/>
            <a:ext cx="628649" cy="569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0536" y="3084974"/>
            <a:ext cx="404909" cy="4049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0537" y="3604315"/>
            <a:ext cx="392198" cy="3784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2041" y="4125207"/>
            <a:ext cx="408958" cy="4165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2042" y="4670610"/>
            <a:ext cx="408958" cy="4321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32041" y="5218926"/>
            <a:ext cx="408958" cy="3938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20536" y="5756552"/>
            <a:ext cx="417514" cy="38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299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9373" y="300683"/>
            <a:ext cx="5703770" cy="4325112"/>
          </a:xfrm>
        </p:spPr>
        <p:txBody>
          <a:bodyPr/>
          <a:lstStyle/>
          <a:p>
            <a:r>
              <a:rPr lang="en-US" sz="1800" dirty="0"/>
              <a:t>Using a web browser go to  </a:t>
            </a:r>
            <a:r>
              <a:rPr lang="en-US" sz="1800" dirty="0">
                <a:solidFill>
                  <a:srgbClr val="0070C0"/>
                </a:solidFill>
              </a:rPr>
              <a:t>http://esriurl.com/landsatonaws and </a:t>
            </a:r>
            <a:r>
              <a:rPr lang="en-US" sz="1800" dirty="0"/>
              <a:t>click on  “Try It Live”</a:t>
            </a:r>
          </a:p>
          <a:p>
            <a:r>
              <a:rPr lang="en-US" sz="1800" dirty="0"/>
              <a:t>Search on Washington, D. C. </a:t>
            </a:r>
          </a:p>
          <a:p>
            <a:r>
              <a:rPr lang="en-US" sz="1800" dirty="0"/>
              <a:t>Use + to zoom as far as you can</a:t>
            </a:r>
          </a:p>
          <a:p>
            <a:pPr lvl="1"/>
            <a:r>
              <a:rPr lang="en-US" sz="1600" dirty="0"/>
              <a:t>(</a:t>
            </a:r>
            <a:r>
              <a:rPr lang="en-US" sz="1600" dirty="0">
                <a:solidFill>
                  <a:schemeClr val="tx1"/>
                </a:solidFill>
              </a:rPr>
              <a:t>you will  see the Capital and the National Mall</a:t>
            </a:r>
          </a:p>
          <a:p>
            <a:r>
              <a:rPr lang="en-US" sz="1800" dirty="0"/>
              <a:t>Click on the time button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Slide the date to November 16 </a:t>
            </a:r>
          </a:p>
          <a:p>
            <a:r>
              <a:rPr lang="en-US" sz="1800" dirty="0"/>
              <a:t>Click on all the other buttons.</a:t>
            </a:r>
          </a:p>
          <a:p>
            <a:r>
              <a:rPr lang="en-US" sz="1800" dirty="0"/>
              <a:t>How does the scene change? </a:t>
            </a:r>
          </a:p>
          <a:p>
            <a:r>
              <a:rPr lang="en-US" sz="1800" dirty="0"/>
              <a:t>Look at “about” to see what each band uses. </a:t>
            </a:r>
          </a:p>
          <a:p>
            <a:r>
              <a:rPr lang="en-US" sz="1800" dirty="0"/>
              <a:t>Change the date to June or July and look again at all buttons.</a:t>
            </a:r>
          </a:p>
          <a:p>
            <a:pPr lvl="1"/>
            <a:r>
              <a:rPr lang="en-US" sz="1600" dirty="0">
                <a:solidFill>
                  <a:schemeClr val="tx1"/>
                </a:solidFill>
              </a:rPr>
              <a:t>Does the scene change?</a:t>
            </a:r>
          </a:p>
          <a:p>
            <a:r>
              <a:rPr lang="en-US" sz="1800" dirty="0"/>
              <a:t>Click on the identify button and different features in the image – what does the graph tell you?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730" y="659781"/>
            <a:ext cx="5682364" cy="47623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322" y="2382693"/>
            <a:ext cx="492088" cy="4242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142" y="2740000"/>
            <a:ext cx="1934643" cy="88745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1732009" y="2268643"/>
            <a:ext cx="282784" cy="1993589"/>
            <a:chOff x="4823887" y="3926244"/>
            <a:chExt cx="282784" cy="1993589"/>
          </a:xfrm>
        </p:grpSpPr>
        <p:pic>
          <p:nvPicPr>
            <p:cNvPr id="9" name="Content Placeholder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4828356" y="4178254"/>
              <a:ext cx="278315" cy="17415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4823887" y="3926244"/>
              <a:ext cx="278315" cy="252010"/>
            </a:xfrm>
            <a:prstGeom prst="rect">
              <a:avLst/>
            </a:prstGeom>
          </p:spPr>
        </p:pic>
      </p:grpSp>
      <p:cxnSp>
        <p:nvCxnSpPr>
          <p:cNvPr id="12" name="Straight Arrow Connector 11"/>
          <p:cNvCxnSpPr>
            <a:cxnSpLocks/>
          </p:cNvCxnSpPr>
          <p:nvPr/>
        </p:nvCxnSpPr>
        <p:spPr>
          <a:xfrm flipH="1" flipV="1">
            <a:off x="2555729" y="3265438"/>
            <a:ext cx="1270689" cy="1772498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cxnSpLocks/>
          </p:cNvCxnSpPr>
          <p:nvPr/>
        </p:nvCxnSpPr>
        <p:spPr>
          <a:xfrm>
            <a:off x="4096725" y="2726816"/>
            <a:ext cx="2218729" cy="1382001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</p:cNvCxnSpPr>
          <p:nvPr/>
        </p:nvCxnSpPr>
        <p:spPr>
          <a:xfrm>
            <a:off x="4096725" y="1805504"/>
            <a:ext cx="2793308" cy="512529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3624058" y="1432755"/>
            <a:ext cx="3883341" cy="885278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H="1" flipV="1">
            <a:off x="2209248" y="3265438"/>
            <a:ext cx="1305338" cy="446659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5372108" y="4775847"/>
            <a:ext cx="900560" cy="52989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V="1">
            <a:off x="3674108" y="3417816"/>
            <a:ext cx="2503531" cy="691001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cxnSpLocks/>
          </p:cNvCxnSpPr>
          <p:nvPr/>
        </p:nvCxnSpPr>
        <p:spPr>
          <a:xfrm flipV="1">
            <a:off x="4793044" y="4408922"/>
            <a:ext cx="1479624" cy="1669821"/>
          </a:xfrm>
          <a:prstGeom prst="straightConnector1">
            <a:avLst/>
          </a:prstGeom>
          <a:ln w="50800" cmpd="sng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63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224" y="838200"/>
            <a:ext cx="11860306" cy="1066800"/>
          </a:xfrm>
        </p:spPr>
        <p:txBody>
          <a:bodyPr/>
          <a:lstStyle/>
          <a:p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By scrolling down on browser you will see  “Launch Landsat Explorer” it has more advance tools to use with Landsat data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2659" y="1905000"/>
            <a:ext cx="5746682" cy="4324350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 rot="17125706">
            <a:off x="11423650" y="6632575"/>
            <a:ext cx="46038" cy="460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636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Landsat Explorer – data from most Landsat missions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3438" y="1870349"/>
            <a:ext cx="501374" cy="432435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31227" y="2011858"/>
            <a:ext cx="3678622" cy="4325112"/>
          </a:xfrm>
        </p:spPr>
        <p:txBody>
          <a:bodyPr/>
          <a:lstStyle/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New Buttons and capabilities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Setting your own render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Picking two dates and change </a:t>
            </a:r>
          </a:p>
          <a:p>
            <a:pPr marL="156846" indent="0">
              <a:buNone/>
            </a:pP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   detection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Swipe tool between two dates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Create Spectral Signature graphs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Add data from ArcGIS Online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Export top layer to AGO</a:t>
            </a:r>
          </a:p>
          <a:p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 And much more!</a:t>
            </a: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566" y="1610709"/>
            <a:ext cx="6405678" cy="484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21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Landsat Explorer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144" y="1626394"/>
            <a:ext cx="5298281" cy="4325112"/>
          </a:xfrm>
        </p:spPr>
        <p:txBody>
          <a:bodyPr/>
          <a:lstStyle/>
          <a:p>
            <a:pPr marL="156846" indent="0">
              <a:buNone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Method to use it:</a:t>
            </a:r>
          </a:p>
          <a:p>
            <a:pPr marL="499746" indent="-342900">
              <a:buClrTx/>
              <a:buAutoNum type="arabicParenR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Hover over buttons to learn more about its use.</a:t>
            </a:r>
          </a:p>
          <a:p>
            <a:pPr marL="499746" indent="-342900">
              <a:buClrTx/>
              <a:buAutoNum type="arabicParenR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Click on Tutorial and follow its steps and continue through tutorial.</a:t>
            </a:r>
          </a:p>
          <a:p>
            <a:pPr marL="499746" indent="-342900">
              <a:buClrTx/>
              <a:buAutoNum type="arabicParenR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“Find a place” and enter a   location that interests you.</a:t>
            </a:r>
          </a:p>
          <a:p>
            <a:pPr marL="156846" indent="0">
              <a:buClrTx/>
              <a:buNone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4) Use tools to review your place</a:t>
            </a:r>
          </a:p>
          <a:p>
            <a:pPr marL="156846" indent="0">
              <a:buClrTx/>
              <a:buNone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5) See Poster and create images </a:t>
            </a:r>
          </a:p>
          <a:p>
            <a:pPr marL="156846" indent="0">
              <a:buClrTx/>
              <a:buNone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for your own Poster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276" y="1905000"/>
            <a:ext cx="6176687" cy="468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91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B9756-9A91-47E7-93E5-F803488E0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6184"/>
            <a:ext cx="10972800" cy="1066800"/>
          </a:xfrm>
        </p:spPr>
        <p:txBody>
          <a:bodyPr/>
          <a:lstStyle/>
          <a:p>
            <a:r>
              <a:rPr lang="en-US" sz="3200" dirty="0"/>
              <a:t>This Poster was created using imagery from Apps!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672703-D5EC-47F5-9E8E-C61A6D1E1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285" y="1316046"/>
            <a:ext cx="7654682" cy="533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860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E8A8E-9DC7-4FF6-90E6-0EE058E78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707408"/>
            <a:ext cx="10972800" cy="1066800"/>
          </a:xfrm>
        </p:spPr>
        <p:txBody>
          <a:bodyPr/>
          <a:lstStyle/>
          <a:p>
            <a:r>
              <a:rPr lang="en-US" sz="3200" dirty="0"/>
              <a:t>You can use the Exercise Guide and Publisher Template from iGETT website to create a Poster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F3CDDE-7F04-4C42-AEB2-19AF1EB67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829" y="1774208"/>
            <a:ext cx="7054332" cy="492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61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-5454" y="5421067"/>
            <a:ext cx="6390557" cy="2521929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eaLnBrk="1" hangingPunct="1">
              <a:buFont typeface="Georgia" pitchFamily="18" charset="0"/>
              <a:buNone/>
            </a:pPr>
            <a:r>
              <a:rPr lang="en-US" sz="2400" dirty="0">
                <a:latin typeface="Arial" charset="0"/>
                <a:cs typeface="Arial" charset="0"/>
              </a:rPr>
              <a:t>23 Remote sensing Concept Modules can be found on YouTube by Searching on:</a:t>
            </a:r>
          </a:p>
          <a:p>
            <a:pPr eaLnBrk="1" hangingPunct="1">
              <a:buFont typeface="Georgia" pitchFamily="18" charset="0"/>
              <a:buNone/>
            </a:pPr>
            <a:r>
              <a:rPr lang="en-US" sz="2400" dirty="0">
                <a:latin typeface="Arial" charset="0"/>
                <a:cs typeface="Arial" charset="0"/>
              </a:rPr>
              <a:t>iGETT Remote Sensing Education Channel</a:t>
            </a:r>
          </a:p>
          <a:p>
            <a:pPr>
              <a:buNone/>
            </a:pPr>
            <a:r>
              <a:rPr lang="en-US" sz="675" dirty="0">
                <a:latin typeface="Arial" charset="0"/>
                <a:cs typeface="Arial" charset="0"/>
              </a:rPr>
              <a:t>		</a:t>
            </a:r>
          </a:p>
          <a:p>
            <a:pPr eaLnBrk="1" hangingPunct="1">
              <a:buFont typeface="Georgia" pitchFamily="18" charset="0"/>
              <a:buNone/>
            </a:pPr>
            <a:r>
              <a:rPr lang="en-US" sz="2400" dirty="0">
                <a:latin typeface="Arial" charset="0"/>
                <a:cs typeface="Arial" charset="0"/>
              </a:rPr>
              <a:t>			</a:t>
            </a:r>
          </a:p>
          <a:p>
            <a:pPr eaLnBrk="1" hangingPunct="1">
              <a:buFont typeface="Georgia" pitchFamily="18" charset="0"/>
              <a:buNone/>
            </a:pPr>
            <a:endParaRPr lang="en-US" sz="2400" dirty="0">
              <a:latin typeface="Arial" charset="0"/>
              <a:cs typeface="Arial" charset="0"/>
            </a:endParaRPr>
          </a:p>
          <a:p>
            <a:pPr eaLnBrk="1" hangingPunct="1">
              <a:buFont typeface="Georgia" pitchFamily="18" charset="0"/>
              <a:buNone/>
            </a:pPr>
            <a:r>
              <a:rPr lang="en-US" sz="2400" dirty="0">
                <a:latin typeface="Arial" charset="0"/>
                <a:cs typeface="Arial" charset="0"/>
              </a:rPr>
              <a:t>		</a:t>
            </a:r>
          </a:p>
          <a:p>
            <a:pPr eaLnBrk="1" hangingPunct="1">
              <a:buFont typeface="Georgia" pitchFamily="18" charset="0"/>
              <a:buNone/>
            </a:pPr>
            <a:endParaRPr lang="en-US" sz="2400" dirty="0">
              <a:latin typeface="Arial" charset="0"/>
              <a:cs typeface="Arial" charset="0"/>
            </a:endParaRPr>
          </a:p>
          <a:p>
            <a:pPr eaLnBrk="1" hangingPunct="1">
              <a:buFont typeface="Georgia" pitchFamily="18" charset="0"/>
              <a:buNone/>
            </a:pPr>
            <a:endParaRPr lang="en-US" sz="2400" dirty="0">
              <a:latin typeface="Arial" charset="0"/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656" y="522339"/>
            <a:ext cx="5083929" cy="477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5103" y="385862"/>
            <a:ext cx="5257006" cy="35421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19890A-619E-436A-995E-BAF066C907DE}"/>
              </a:ext>
            </a:extLst>
          </p:cNvPr>
          <p:cNvSpPr txBox="1"/>
          <p:nvPr/>
        </p:nvSpPr>
        <p:spPr>
          <a:xfrm>
            <a:off x="6385103" y="4114780"/>
            <a:ext cx="560979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Arial" charset="0"/>
                <a:cs typeface="Arial" charset="0"/>
              </a:rPr>
              <a:t>See the iGETT website at http://igettremotesensing.org for links to Exercise and Poster Template – Plus many other instructional resources including additional exercises and videos.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325501"/>
      </p:ext>
    </p:extLst>
  </p:cSld>
  <p:clrMapOvr>
    <a:masterClrMapping/>
  </p:clrMapOvr>
  <p:transition advTm="27017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2213" y="4817100"/>
            <a:ext cx="5993586" cy="2543162"/>
          </a:xfrm>
        </p:spPr>
        <p:txBody>
          <a:bodyPr>
            <a:normAutofit fontScale="55000" lnSpcReduction="20000"/>
          </a:bodyPr>
          <a:lstStyle/>
          <a:p>
            <a:pPr marL="342892" lvl="1" indent="-342892">
              <a:buNone/>
            </a:pPr>
            <a:r>
              <a:rPr lang="en-US" sz="2500" dirty="0">
                <a:solidFill>
                  <a:schemeClr val="tx2">
                    <a:lumMod val="10000"/>
                  </a:schemeClr>
                </a:solidFill>
              </a:rPr>
              <a:t>	</a:t>
            </a:r>
            <a:r>
              <a:rPr lang="en-US" sz="4400" dirty="0">
                <a:solidFill>
                  <a:schemeClr val="accent1">
                    <a:lumMod val="75000"/>
                  </a:schemeClr>
                </a:solidFill>
              </a:rPr>
              <a:t> U.S. Geological Survey Definition</a:t>
            </a:r>
          </a:p>
          <a:p>
            <a:pPr marL="342892" lvl="1" indent="-342892">
              <a:buNone/>
            </a:pPr>
            <a:endParaRPr lang="en-US" sz="1800" dirty="0">
              <a:solidFill>
                <a:schemeClr val="tx2">
                  <a:lumMod val="10000"/>
                </a:schemeClr>
              </a:solidFill>
            </a:endParaRPr>
          </a:p>
          <a:p>
            <a:pPr marL="342892" lvl="1" indent="-342892">
              <a:buNone/>
            </a:pPr>
            <a:r>
              <a:rPr lang="en-US" sz="3400" dirty="0">
                <a:solidFill>
                  <a:schemeClr val="tx2">
                    <a:lumMod val="10000"/>
                  </a:schemeClr>
                </a:solidFill>
              </a:rPr>
              <a:t>     </a:t>
            </a:r>
            <a:r>
              <a:rPr lang="en-US" sz="3600" dirty="0">
                <a:solidFill>
                  <a:schemeClr val="tx2">
                    <a:lumMod val="10000"/>
                  </a:schemeClr>
                </a:solidFill>
              </a:rPr>
              <a:t>Acquiring information about a natural feature or phenomenon, such as the Earth’s surface, without actually being in contact with it.  </a:t>
            </a:r>
            <a:endParaRPr lang="en-US" sz="3400" dirty="0">
              <a:solidFill>
                <a:schemeClr val="tx2">
                  <a:lumMod val="10000"/>
                </a:schemeClr>
              </a:solidFill>
            </a:endParaRPr>
          </a:p>
          <a:p>
            <a:pPr marL="342892" lvl="1" indent="-342892">
              <a:buNone/>
            </a:pPr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      </a:t>
            </a:r>
          </a:p>
          <a:p>
            <a:pPr marL="342892" lvl="1" indent="-342892">
              <a:buNone/>
            </a:pPr>
            <a:r>
              <a:rPr lang="en-US" sz="1500" dirty="0">
                <a:solidFill>
                  <a:schemeClr val="tx2">
                    <a:lumMod val="10000"/>
                  </a:schemeClr>
                </a:solidFill>
              </a:rPr>
              <a:t>  </a:t>
            </a:r>
          </a:p>
          <a:p>
            <a:pPr marL="342892" lvl="1" indent="-342892">
              <a:buNone/>
            </a:pPr>
            <a:r>
              <a:rPr lang="en-US" sz="1500" dirty="0">
                <a:solidFill>
                  <a:schemeClr val="tx2">
                    <a:lumMod val="10000"/>
                  </a:schemeClr>
                </a:solidFill>
              </a:rPr>
              <a:t>	</a:t>
            </a:r>
          </a:p>
          <a:p>
            <a:pPr marL="342892" lvl="1" indent="-342892">
              <a:buNone/>
            </a:pPr>
            <a:endParaRPr lang="en-US" sz="2100" dirty="0">
              <a:solidFill>
                <a:schemeClr val="tx2">
                  <a:lumMod val="10000"/>
                </a:schemeClr>
              </a:solidFill>
            </a:endParaRPr>
          </a:p>
          <a:p>
            <a:pPr marL="342892" lvl="1" indent="-342892">
              <a:buNone/>
            </a:pPr>
            <a:endParaRPr lang="en-US" sz="2100" dirty="0">
              <a:solidFill>
                <a:schemeClr val="tx2">
                  <a:lumMod val="10000"/>
                </a:schemeClr>
              </a:solidFill>
            </a:endParaRPr>
          </a:p>
          <a:p>
            <a:pPr marL="342892" lvl="1" indent="-342892">
              <a:buNone/>
            </a:pPr>
            <a:endParaRPr lang="en-US" dirty="0">
              <a:solidFill>
                <a:schemeClr val="tx2">
                  <a:lumMod val="10000"/>
                </a:schemeClr>
              </a:solidFill>
            </a:endParaRPr>
          </a:p>
          <a:p>
            <a:pPr marL="342892" lvl="1" indent="-342892">
              <a:buNone/>
            </a:pPr>
            <a:endParaRPr lang="en-US" sz="2100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454" y="1647246"/>
            <a:ext cx="3196710" cy="1598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37" y="4685769"/>
            <a:ext cx="1371124" cy="182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403" y="1647246"/>
            <a:ext cx="2470218" cy="225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937755" y="3306739"/>
            <a:ext cx="1316897" cy="955541"/>
          </a:xfrm>
          <a:prstGeom prst="rect">
            <a:avLst/>
          </a:prstGeom>
          <a:noFill/>
        </p:spPr>
      </p:pic>
      <p:pic>
        <p:nvPicPr>
          <p:cNvPr id="13" name="Picture 1" descr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267833" y="3287225"/>
            <a:ext cx="1447252" cy="975055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380" y="4739721"/>
            <a:ext cx="4344445" cy="13489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637" y="1552391"/>
            <a:ext cx="3982300" cy="26422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48215" y="900898"/>
            <a:ext cx="77668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2"/>
                </a:solidFill>
              </a:rPr>
              <a:t>How is remote sensing imagery used?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4840" y="4186972"/>
            <a:ext cx="4891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Change Detection: Land Use Change – Las Vegas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8213" y="6141266"/>
            <a:ext cx="2948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Natural Disaster – Wildfires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31650" y="3923726"/>
            <a:ext cx="1947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Agriculture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29006" y="4324447"/>
            <a:ext cx="2123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Climate &amp; Weather</a:t>
            </a:r>
          </a:p>
        </p:txBody>
      </p:sp>
    </p:spTree>
    <p:extLst>
      <p:ext uri="{BB962C8B-B14F-4D97-AF65-F5344CB8AC3E}">
        <p14:creationId xmlns:p14="http://schemas.microsoft.com/office/powerpoint/2010/main" val="98217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230"/>
    </mc:Choice>
    <mc:Fallback xmlns="">
      <p:transition spd="slow" advTm="8023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60" y="468388"/>
            <a:ext cx="10795379" cy="1066800"/>
          </a:xfrm>
        </p:spPr>
        <p:txBody>
          <a:bodyPr/>
          <a:lstStyle/>
          <a:p>
            <a:r>
              <a:rPr lang="en-US" sz="3200" dirty="0"/>
              <a:t>Two Types of “Sensors” used for Remote Sensing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Active – Energy source is “provided” by method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LIDAR – Light Detection and Ranging using pulsed laser beam (of varying wavelengths)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SAR – Synthetic Aperture Radar – pulses of radio waves</a:t>
            </a:r>
            <a:r>
              <a:rPr lang="en-US" dirty="0"/>
              <a:t>of radio wavelengths </a:t>
            </a:r>
          </a:p>
          <a:p>
            <a:r>
              <a:rPr lang="en-US" dirty="0"/>
              <a:t>Passive – Sun as the “energy source”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Landsat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MODIS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Aster</a:t>
            </a:r>
          </a:p>
          <a:p>
            <a:pPr lvl="1"/>
            <a:r>
              <a:rPr lang="en-US" dirty="0">
                <a:solidFill>
                  <a:schemeClr val="tx2">
                    <a:lumMod val="10000"/>
                  </a:schemeClr>
                </a:solidFill>
              </a:rPr>
              <a:t>Other imagery sources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59252" y="3823414"/>
            <a:ext cx="3423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Sensors can be on satellites, manned and unmanned (UAS) aircraft, and even on vehicles on the ground.  </a:t>
            </a:r>
          </a:p>
        </p:txBody>
      </p:sp>
    </p:spTree>
    <p:extLst>
      <p:ext uri="{BB962C8B-B14F-4D97-AF65-F5344CB8AC3E}">
        <p14:creationId xmlns:p14="http://schemas.microsoft.com/office/powerpoint/2010/main" val="201129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492"/>
    </mc:Choice>
    <mc:Fallback xmlns="">
      <p:transition spd="slow" advTm="51492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344" y="394647"/>
            <a:ext cx="10263116" cy="3243834"/>
          </a:xfrm>
        </p:spPr>
        <p:txBody>
          <a:bodyPr/>
          <a:lstStyle/>
          <a:p>
            <a:pPr>
              <a:buNone/>
            </a:pPr>
            <a:r>
              <a:rPr lang="en-US" dirty="0"/>
              <a:t>				</a:t>
            </a:r>
          </a:p>
          <a:p>
            <a:pPr>
              <a:buNone/>
            </a:pPr>
            <a:r>
              <a:rPr lang="en-US" sz="2800" dirty="0"/>
              <a:t>The human eye is a passive sensor using reflected energy from the Sun. </a:t>
            </a:r>
          </a:p>
          <a:p>
            <a:pPr>
              <a:buNone/>
            </a:pPr>
            <a:r>
              <a:rPr lang="en-US" dirty="0"/>
              <a:t>                            Our brain processes the </a:t>
            </a:r>
          </a:p>
          <a:p>
            <a:pPr>
              <a:buNone/>
            </a:pPr>
            <a:r>
              <a:rPr lang="en-US" dirty="0"/>
              <a:t>				   data and we see the feature!</a:t>
            </a:r>
          </a:p>
        </p:txBody>
      </p:sp>
      <p:pic>
        <p:nvPicPr>
          <p:cNvPr id="1028" name="Picture 4" descr="C:\Users\Ann\AppData\Local\Microsoft\Windows\Temporary Internet Files\Content.IE5\AX7TK1ZA\MC90019961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9963" y="4880334"/>
            <a:ext cx="1872887" cy="1487631"/>
          </a:xfrm>
          <a:prstGeom prst="rect">
            <a:avLst/>
          </a:prstGeom>
          <a:noFill/>
        </p:spPr>
      </p:pic>
      <p:pic>
        <p:nvPicPr>
          <p:cNvPr id="1033" name="Picture 9" descr="C:\Users\Ann\AppData\Local\Microsoft\Windows\Temporary Internet Files\Content.IE5\AX7TK1ZA\MC900440405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2570" y="2519283"/>
            <a:ext cx="1447800" cy="1286742"/>
          </a:xfrm>
          <a:prstGeom prst="rect">
            <a:avLst/>
          </a:prstGeom>
          <a:noFill/>
        </p:spPr>
      </p:pic>
      <p:pic>
        <p:nvPicPr>
          <p:cNvPr id="1034" name="Picture 10" descr="C:\Users\Ann\AppData\Local\Microsoft\Windows\Temporary Internet Files\Content.IE5\QG8UK1VC\MC900441706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6592" y="4715745"/>
            <a:ext cx="1432560" cy="1551709"/>
          </a:xfrm>
          <a:prstGeom prst="rect">
            <a:avLst/>
          </a:prstGeom>
          <a:noFill/>
        </p:spPr>
      </p:pic>
      <p:cxnSp>
        <p:nvCxnSpPr>
          <p:cNvPr id="17" name="Straight Arrow Connector 16"/>
          <p:cNvCxnSpPr>
            <a:cxnSpLocks/>
          </p:cNvCxnSpPr>
          <p:nvPr/>
        </p:nvCxnSpPr>
        <p:spPr>
          <a:xfrm>
            <a:off x="2634018" y="3510337"/>
            <a:ext cx="2415654" cy="1266379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6016752" y="5404104"/>
            <a:ext cx="1371600" cy="0"/>
          </a:xfrm>
          <a:prstGeom prst="straightConnector1">
            <a:avLst/>
          </a:prstGeom>
          <a:ln w="69850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loud Callout 19"/>
          <p:cNvSpPr/>
          <p:nvPr/>
        </p:nvSpPr>
        <p:spPr>
          <a:xfrm>
            <a:off x="7966067" y="3626969"/>
            <a:ext cx="2209800" cy="1028700"/>
          </a:xfrm>
          <a:prstGeom prst="cloudCallout">
            <a:avLst>
              <a:gd name="adj1" fmla="val -30488"/>
              <a:gd name="adj2" fmla="val 95685"/>
            </a:avLst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10" descr="C:\Users\Ann\AppData\Local\Microsoft\Windows\Temporary Internet Files\Content.IE5\QG8UK1VC\MC900441706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293" y="3275646"/>
            <a:ext cx="822960" cy="697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093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72"/>
    </mc:Choice>
    <mc:Fallback xmlns="">
      <p:transition spd="slow" advTm="1477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326694" y="-1967278"/>
            <a:ext cx="5348345" cy="947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54533" y="5434533"/>
            <a:ext cx="6781028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50" dirty="0"/>
              <a:t>	</a:t>
            </a:r>
            <a:r>
              <a:rPr lang="en-US" sz="2800" dirty="0"/>
              <a:t>Electromagnetic Spectrum</a:t>
            </a:r>
          </a:p>
          <a:p>
            <a:endParaRPr lang="en-US" sz="1650" dirty="0"/>
          </a:p>
          <a:p>
            <a:pPr algn="ctr"/>
            <a:r>
              <a:rPr lang="en-US" sz="1650" dirty="0"/>
              <a:t>Our eyes use only a small region (400 to 700 nm) of the Electromagnetic Spectrum.</a:t>
            </a:r>
          </a:p>
        </p:txBody>
      </p:sp>
      <p:pic>
        <p:nvPicPr>
          <p:cNvPr id="11" name="Picture 4" descr="C:\Users\Ann\AppData\Local\Microsoft\Windows\Temporary Internet Files\Content.IE5\AX7TK1ZA\MC90019961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1910" y="4005230"/>
            <a:ext cx="1728367" cy="137284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0" y="6581001"/>
            <a:ext cx="42194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http://missionscience.nasa.gov/ems/emsVideo_01intro.html</a:t>
            </a:r>
          </a:p>
        </p:txBody>
      </p:sp>
    </p:spTree>
    <p:extLst>
      <p:ext uri="{BB962C8B-B14F-4D97-AF65-F5344CB8AC3E}">
        <p14:creationId xmlns:p14="http://schemas.microsoft.com/office/powerpoint/2010/main" val="82237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62"/>
    </mc:Choice>
    <mc:Fallback xmlns="">
      <p:transition spd="slow" advTm="2476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2854329"/>
            <a:ext cx="9144000" cy="2708943"/>
          </a:xfrm>
          <a:prstGeom prst="rect">
            <a:avLst/>
          </a:prstGeom>
          <a:gradFill flip="none" rotWithShape="1">
            <a:gsLst>
              <a:gs pos="3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Sun 1"/>
          <p:cNvSpPr/>
          <p:nvPr/>
        </p:nvSpPr>
        <p:spPr>
          <a:xfrm>
            <a:off x="3124200" y="1143000"/>
            <a:ext cx="1371600" cy="1371600"/>
          </a:xfrm>
          <a:prstGeom prst="sun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" name="Freeform 4"/>
          <p:cNvSpPr/>
          <p:nvPr/>
        </p:nvSpPr>
        <p:spPr>
          <a:xfrm>
            <a:off x="1524002" y="4962232"/>
            <a:ext cx="9143999" cy="1038518"/>
          </a:xfrm>
          <a:custGeom>
            <a:avLst/>
            <a:gdLst>
              <a:gd name="connsiteX0" fmla="*/ 123986 w 9283485"/>
              <a:gd name="connsiteY0" fmla="*/ 247973 h 836908"/>
              <a:gd name="connsiteX1" fmla="*/ 712922 w 9283485"/>
              <a:gd name="connsiteY1" fmla="*/ 247973 h 836908"/>
              <a:gd name="connsiteX2" fmla="*/ 1007390 w 9283485"/>
              <a:gd name="connsiteY2" fmla="*/ 185979 h 836908"/>
              <a:gd name="connsiteX3" fmla="*/ 1487837 w 9283485"/>
              <a:gd name="connsiteY3" fmla="*/ 263471 h 836908"/>
              <a:gd name="connsiteX4" fmla="*/ 1906291 w 9283485"/>
              <a:gd name="connsiteY4" fmla="*/ 139484 h 836908"/>
              <a:gd name="connsiteX5" fmla="*/ 2138766 w 9283485"/>
              <a:gd name="connsiteY5" fmla="*/ 139484 h 836908"/>
              <a:gd name="connsiteX6" fmla="*/ 2526224 w 9283485"/>
              <a:gd name="connsiteY6" fmla="*/ 185979 h 836908"/>
              <a:gd name="connsiteX7" fmla="*/ 2975674 w 9283485"/>
              <a:gd name="connsiteY7" fmla="*/ 247973 h 836908"/>
              <a:gd name="connsiteX8" fmla="*/ 3471620 w 9283485"/>
              <a:gd name="connsiteY8" fmla="*/ 201478 h 836908"/>
              <a:gd name="connsiteX9" fmla="*/ 3580108 w 9283485"/>
              <a:gd name="connsiteY9" fmla="*/ 201478 h 836908"/>
              <a:gd name="connsiteX10" fmla="*/ 5021451 w 9283485"/>
              <a:gd name="connsiteY10" fmla="*/ 170481 h 836908"/>
              <a:gd name="connsiteX11" fmla="*/ 5424407 w 9283485"/>
              <a:gd name="connsiteY11" fmla="*/ 170481 h 836908"/>
              <a:gd name="connsiteX12" fmla="*/ 5827363 w 9283485"/>
              <a:gd name="connsiteY12" fmla="*/ 30996 h 836908"/>
              <a:gd name="connsiteX13" fmla="*/ 6059837 w 9283485"/>
              <a:gd name="connsiteY13" fmla="*/ 92990 h 836908"/>
              <a:gd name="connsiteX14" fmla="*/ 6214820 w 9283485"/>
              <a:gd name="connsiteY14" fmla="*/ 123986 h 836908"/>
              <a:gd name="connsiteX15" fmla="*/ 6416298 w 9283485"/>
              <a:gd name="connsiteY15" fmla="*/ 61993 h 836908"/>
              <a:gd name="connsiteX16" fmla="*/ 6617776 w 9283485"/>
              <a:gd name="connsiteY16" fmla="*/ 77491 h 836908"/>
              <a:gd name="connsiteX17" fmla="*/ 6772759 w 9283485"/>
              <a:gd name="connsiteY17" fmla="*/ 123986 h 836908"/>
              <a:gd name="connsiteX18" fmla="*/ 7098224 w 9283485"/>
              <a:gd name="connsiteY18" fmla="*/ 77491 h 836908"/>
              <a:gd name="connsiteX19" fmla="*/ 7625166 w 9283485"/>
              <a:gd name="connsiteY19" fmla="*/ 61993 h 836908"/>
              <a:gd name="connsiteX20" fmla="*/ 7733654 w 9283485"/>
              <a:gd name="connsiteY20" fmla="*/ 139484 h 836908"/>
              <a:gd name="connsiteX21" fmla="*/ 8431078 w 9283485"/>
              <a:gd name="connsiteY21" fmla="*/ 108488 h 836908"/>
              <a:gd name="connsiteX22" fmla="*/ 8632556 w 9283485"/>
              <a:gd name="connsiteY22" fmla="*/ 123986 h 836908"/>
              <a:gd name="connsiteX23" fmla="*/ 9035512 w 9283485"/>
              <a:gd name="connsiteY23" fmla="*/ 0 h 836908"/>
              <a:gd name="connsiteX24" fmla="*/ 9236990 w 9283485"/>
              <a:gd name="connsiteY24" fmla="*/ 77491 h 836908"/>
              <a:gd name="connsiteX25" fmla="*/ 9283485 w 9283485"/>
              <a:gd name="connsiteY25" fmla="*/ 216976 h 836908"/>
              <a:gd name="connsiteX26" fmla="*/ 9236990 w 9283485"/>
              <a:gd name="connsiteY26" fmla="*/ 836908 h 836908"/>
              <a:gd name="connsiteX27" fmla="*/ 0 w 9283485"/>
              <a:gd name="connsiteY27" fmla="*/ 836908 h 836908"/>
              <a:gd name="connsiteX28" fmla="*/ 123986 w 9283485"/>
              <a:gd name="connsiteY28" fmla="*/ 247973 h 83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283485" h="836908">
                <a:moveTo>
                  <a:pt x="123986" y="247973"/>
                </a:moveTo>
                <a:lnTo>
                  <a:pt x="712922" y="247973"/>
                </a:lnTo>
                <a:lnTo>
                  <a:pt x="1007390" y="185979"/>
                </a:lnTo>
                <a:lnTo>
                  <a:pt x="1487837" y="263471"/>
                </a:lnTo>
                <a:lnTo>
                  <a:pt x="1906291" y="139484"/>
                </a:lnTo>
                <a:lnTo>
                  <a:pt x="2138766" y="139484"/>
                </a:lnTo>
                <a:lnTo>
                  <a:pt x="2526224" y="185979"/>
                </a:lnTo>
                <a:lnTo>
                  <a:pt x="2975674" y="247973"/>
                </a:lnTo>
                <a:lnTo>
                  <a:pt x="3471620" y="201478"/>
                </a:lnTo>
                <a:lnTo>
                  <a:pt x="3580108" y="201478"/>
                </a:lnTo>
                <a:lnTo>
                  <a:pt x="5021451" y="170481"/>
                </a:lnTo>
                <a:lnTo>
                  <a:pt x="5424407" y="170481"/>
                </a:lnTo>
                <a:lnTo>
                  <a:pt x="5827363" y="30996"/>
                </a:lnTo>
                <a:lnTo>
                  <a:pt x="6059837" y="92990"/>
                </a:lnTo>
                <a:lnTo>
                  <a:pt x="6214820" y="123986"/>
                </a:lnTo>
                <a:lnTo>
                  <a:pt x="6416298" y="61993"/>
                </a:lnTo>
                <a:lnTo>
                  <a:pt x="6617776" y="77491"/>
                </a:lnTo>
                <a:cubicBezTo>
                  <a:pt x="6764393" y="110073"/>
                  <a:pt x="6723582" y="74809"/>
                  <a:pt x="6772759" y="123986"/>
                </a:cubicBezTo>
                <a:lnTo>
                  <a:pt x="7098224" y="77491"/>
                </a:lnTo>
                <a:lnTo>
                  <a:pt x="7625166" y="61993"/>
                </a:lnTo>
                <a:lnTo>
                  <a:pt x="7733654" y="139484"/>
                </a:lnTo>
                <a:lnTo>
                  <a:pt x="8431078" y="108488"/>
                </a:lnTo>
                <a:cubicBezTo>
                  <a:pt x="8622205" y="124415"/>
                  <a:pt x="8554849" y="123986"/>
                  <a:pt x="8632556" y="123986"/>
                </a:cubicBezTo>
                <a:lnTo>
                  <a:pt x="9035512" y="0"/>
                </a:lnTo>
                <a:lnTo>
                  <a:pt x="9236990" y="77491"/>
                </a:lnTo>
                <a:lnTo>
                  <a:pt x="9283485" y="216976"/>
                </a:lnTo>
                <a:lnTo>
                  <a:pt x="9236990" y="836908"/>
                </a:lnTo>
                <a:lnTo>
                  <a:pt x="0" y="836908"/>
                </a:lnTo>
                <a:lnTo>
                  <a:pt x="123986" y="247973"/>
                </a:lnTo>
                <a:close/>
              </a:path>
            </a:pathLst>
          </a:cu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30724" name="Picture 4" descr="C:\Users\Ann\AppData\Local\Microsoft\Windows\Temporary Internet Files\Content.IE5\1NM11FG2\MC90044179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0352" y="4572001"/>
            <a:ext cx="646510" cy="646510"/>
          </a:xfrm>
          <a:prstGeom prst="rect">
            <a:avLst/>
          </a:prstGeom>
          <a:noFill/>
        </p:spPr>
      </p:pic>
      <p:pic>
        <p:nvPicPr>
          <p:cNvPr id="30725" name="Picture 5" descr="C:\Users\Ann\AppData\Local\Microsoft\Windows\Temporary Internet Files\Content.IE5\K6BMMW6D\MC900434847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5950" y="4648200"/>
            <a:ext cx="1028700" cy="1028700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8271103" y="2701792"/>
            <a:ext cx="1371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>
                    <a:lumMod val="75000"/>
                  </a:schemeClr>
                </a:solidFill>
              </a:rPr>
              <a:t>Top of Atmosphere</a:t>
            </a:r>
          </a:p>
        </p:txBody>
      </p:sp>
      <p:grpSp>
        <p:nvGrpSpPr>
          <p:cNvPr id="3" name="Group 95"/>
          <p:cNvGrpSpPr/>
          <p:nvPr/>
        </p:nvGrpSpPr>
        <p:grpSpPr>
          <a:xfrm>
            <a:off x="2667000" y="2514600"/>
            <a:ext cx="1200150" cy="3124200"/>
            <a:chOff x="0" y="2209800"/>
            <a:chExt cx="1600200" cy="4165600"/>
          </a:xfrm>
        </p:grpSpPr>
        <p:cxnSp>
          <p:nvCxnSpPr>
            <p:cNvPr id="11" name="Straight Arrow Connector 10"/>
            <p:cNvCxnSpPr>
              <a:stCxn id="2" idx="2"/>
            </p:cNvCxnSpPr>
            <p:nvPr/>
          </p:nvCxnSpPr>
          <p:spPr>
            <a:xfrm>
              <a:off x="1524000" y="2209800"/>
              <a:ext cx="76200" cy="4165600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0" y="5969000"/>
              <a:ext cx="152400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1">
                      <a:lumMod val="75000"/>
                    </a:schemeClr>
                  </a:solidFill>
                </a:rPr>
                <a:t>Transmitted</a:t>
              </a:r>
            </a:p>
          </p:txBody>
        </p:sp>
      </p:grpSp>
      <p:cxnSp>
        <p:nvCxnSpPr>
          <p:cNvPr id="22" name="Straight Arrow Connector 21"/>
          <p:cNvCxnSpPr>
            <a:stCxn id="30725" idx="0"/>
          </p:cNvCxnSpPr>
          <p:nvPr/>
        </p:nvCxnSpPr>
        <p:spPr>
          <a:xfrm flipV="1">
            <a:off x="6149534" y="2854328"/>
            <a:ext cx="1582115" cy="1807369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6896103" y="2743200"/>
            <a:ext cx="936103" cy="19812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292287" y="4000390"/>
            <a:ext cx="1347728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Reflected and </a:t>
            </a:r>
          </a:p>
          <a:p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Re-emitted </a:t>
            </a:r>
          </a:p>
        </p:txBody>
      </p:sp>
      <p:grpSp>
        <p:nvGrpSpPr>
          <p:cNvPr id="4" name="Group 97"/>
          <p:cNvGrpSpPr/>
          <p:nvPr/>
        </p:nvGrpSpPr>
        <p:grpSpPr>
          <a:xfrm>
            <a:off x="3892720" y="2261957"/>
            <a:ext cx="1417640" cy="3397481"/>
            <a:chOff x="2529413" y="1718425"/>
            <a:chExt cx="1890187" cy="4529975"/>
          </a:xfrm>
        </p:grpSpPr>
        <p:cxnSp>
          <p:nvCxnSpPr>
            <p:cNvPr id="48" name="Straight Arrow Connector 47"/>
            <p:cNvCxnSpPr/>
            <p:nvPr/>
          </p:nvCxnSpPr>
          <p:spPr>
            <a:xfrm>
              <a:off x="2529413" y="1718425"/>
              <a:ext cx="442387" cy="315837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flipH="1">
              <a:off x="2667000" y="4800600"/>
              <a:ext cx="304800" cy="685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2971800" y="4876800"/>
              <a:ext cx="45720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flipV="1">
              <a:off x="2971800" y="4343400"/>
              <a:ext cx="609600" cy="457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2971800" y="4800600"/>
              <a:ext cx="228599" cy="1447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flipH="1">
              <a:off x="2667000" y="4800600"/>
              <a:ext cx="304800" cy="2286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2971800" y="4953000"/>
              <a:ext cx="144780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rgbClr val="C00000"/>
                  </a:solidFill>
                </a:rPr>
                <a:t>Scattered</a:t>
              </a:r>
            </a:p>
          </p:txBody>
        </p:sp>
      </p:grpSp>
      <p:grpSp>
        <p:nvGrpSpPr>
          <p:cNvPr id="6" name="Group 96"/>
          <p:cNvGrpSpPr/>
          <p:nvPr/>
        </p:nvGrpSpPr>
        <p:grpSpPr>
          <a:xfrm>
            <a:off x="3912579" y="2191420"/>
            <a:ext cx="2457521" cy="3371851"/>
            <a:chOff x="1458490" y="1828799"/>
            <a:chExt cx="3276694" cy="4495801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1509027" y="1836375"/>
              <a:ext cx="2024899" cy="4488225"/>
            </a:xfrm>
            <a:prstGeom prst="straightConnector1">
              <a:avLst/>
            </a:prstGeom>
            <a:ln w="25400" cmpd="sng">
              <a:solidFill>
                <a:srgbClr val="C56D15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3287384" y="4303993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C56D15"/>
                  </a:solidFill>
                </a:rPr>
                <a:t>Absorbed</a:t>
              </a:r>
            </a:p>
          </p:txBody>
        </p:sp>
        <p:cxnSp>
          <p:nvCxnSpPr>
            <p:cNvPr id="83" name="Straight Arrow Connector 82"/>
            <p:cNvCxnSpPr/>
            <p:nvPr/>
          </p:nvCxnSpPr>
          <p:spPr>
            <a:xfrm>
              <a:off x="1458490" y="1828799"/>
              <a:ext cx="2556238" cy="3742268"/>
            </a:xfrm>
            <a:prstGeom prst="straightConnector1">
              <a:avLst/>
            </a:prstGeom>
            <a:ln w="25400" cmpd="sng">
              <a:solidFill>
                <a:srgbClr val="C56D15"/>
              </a:solidFill>
              <a:tailEnd type="triangle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4515445" y="838310"/>
            <a:ext cx="715339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Sensors on Landsat satellites collect data from </a:t>
            </a:r>
            <a:r>
              <a:rPr lang="en-US" sz="2000" b="1" dirty="0">
                <a:solidFill>
                  <a:srgbClr val="C00000"/>
                </a:solidFill>
              </a:rPr>
              <a:t>multiple regions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of the Electromagnetic Spectrum</a:t>
            </a:r>
          </a:p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       </a:t>
            </a:r>
            <a:r>
              <a:rPr lang="en-US" sz="2000" b="1" dirty="0">
                <a:solidFill>
                  <a:srgbClr val="C00000"/>
                </a:solidFill>
              </a:rPr>
              <a:t>including regions our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eyes can’t “see” </a:t>
            </a:r>
          </a:p>
          <a:p>
            <a:r>
              <a:rPr lang="en-US" sz="21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886795" y="2160966"/>
            <a:ext cx="2831906" cy="2476500"/>
          </a:xfrm>
          <a:prstGeom prst="straightConnector1">
            <a:avLst/>
          </a:prstGeom>
          <a:ln w="25400" cmpd="sng">
            <a:solidFill>
              <a:srgbClr val="C56D15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2" descr="ldcm_2012_CO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888" y="2193386"/>
            <a:ext cx="1112527" cy="62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413332"/>
      </p:ext>
    </p:extLst>
  </p:cSld>
  <p:clrMapOvr>
    <a:masterClrMapping/>
  </p:clrMapOvr>
  <p:transition advTm="35165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845733" y="2950344"/>
            <a:ext cx="8542868" cy="2708943"/>
          </a:xfrm>
          <a:prstGeom prst="rect">
            <a:avLst/>
          </a:prstGeom>
          <a:gradFill flip="none" rotWithShape="1">
            <a:gsLst>
              <a:gs pos="3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Rectangle 7"/>
          <p:cNvSpPr/>
          <p:nvPr/>
        </p:nvSpPr>
        <p:spPr>
          <a:xfrm>
            <a:off x="12874845" y="9337047"/>
            <a:ext cx="1036832" cy="84542"/>
          </a:xfrm>
          <a:prstGeom prst="rect">
            <a:avLst/>
          </a:prstGeom>
          <a:gradFill flip="none" rotWithShape="1">
            <a:gsLst>
              <a:gs pos="3300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" name="Freeform 4"/>
          <p:cNvSpPr/>
          <p:nvPr/>
        </p:nvSpPr>
        <p:spPr>
          <a:xfrm>
            <a:off x="1752600" y="5105401"/>
            <a:ext cx="8636001" cy="874263"/>
          </a:xfrm>
          <a:custGeom>
            <a:avLst/>
            <a:gdLst>
              <a:gd name="connsiteX0" fmla="*/ 123986 w 9283485"/>
              <a:gd name="connsiteY0" fmla="*/ 247973 h 836908"/>
              <a:gd name="connsiteX1" fmla="*/ 712922 w 9283485"/>
              <a:gd name="connsiteY1" fmla="*/ 247973 h 836908"/>
              <a:gd name="connsiteX2" fmla="*/ 1007390 w 9283485"/>
              <a:gd name="connsiteY2" fmla="*/ 185979 h 836908"/>
              <a:gd name="connsiteX3" fmla="*/ 1487837 w 9283485"/>
              <a:gd name="connsiteY3" fmla="*/ 263471 h 836908"/>
              <a:gd name="connsiteX4" fmla="*/ 1906291 w 9283485"/>
              <a:gd name="connsiteY4" fmla="*/ 139484 h 836908"/>
              <a:gd name="connsiteX5" fmla="*/ 2138766 w 9283485"/>
              <a:gd name="connsiteY5" fmla="*/ 139484 h 836908"/>
              <a:gd name="connsiteX6" fmla="*/ 2526224 w 9283485"/>
              <a:gd name="connsiteY6" fmla="*/ 185979 h 836908"/>
              <a:gd name="connsiteX7" fmla="*/ 2975674 w 9283485"/>
              <a:gd name="connsiteY7" fmla="*/ 247973 h 836908"/>
              <a:gd name="connsiteX8" fmla="*/ 3471620 w 9283485"/>
              <a:gd name="connsiteY8" fmla="*/ 201478 h 836908"/>
              <a:gd name="connsiteX9" fmla="*/ 3580108 w 9283485"/>
              <a:gd name="connsiteY9" fmla="*/ 201478 h 836908"/>
              <a:gd name="connsiteX10" fmla="*/ 5021451 w 9283485"/>
              <a:gd name="connsiteY10" fmla="*/ 170481 h 836908"/>
              <a:gd name="connsiteX11" fmla="*/ 5424407 w 9283485"/>
              <a:gd name="connsiteY11" fmla="*/ 170481 h 836908"/>
              <a:gd name="connsiteX12" fmla="*/ 5827363 w 9283485"/>
              <a:gd name="connsiteY12" fmla="*/ 30996 h 836908"/>
              <a:gd name="connsiteX13" fmla="*/ 6059837 w 9283485"/>
              <a:gd name="connsiteY13" fmla="*/ 92990 h 836908"/>
              <a:gd name="connsiteX14" fmla="*/ 6214820 w 9283485"/>
              <a:gd name="connsiteY14" fmla="*/ 123986 h 836908"/>
              <a:gd name="connsiteX15" fmla="*/ 6416298 w 9283485"/>
              <a:gd name="connsiteY15" fmla="*/ 61993 h 836908"/>
              <a:gd name="connsiteX16" fmla="*/ 6617776 w 9283485"/>
              <a:gd name="connsiteY16" fmla="*/ 77491 h 836908"/>
              <a:gd name="connsiteX17" fmla="*/ 6772759 w 9283485"/>
              <a:gd name="connsiteY17" fmla="*/ 123986 h 836908"/>
              <a:gd name="connsiteX18" fmla="*/ 7098224 w 9283485"/>
              <a:gd name="connsiteY18" fmla="*/ 77491 h 836908"/>
              <a:gd name="connsiteX19" fmla="*/ 7625166 w 9283485"/>
              <a:gd name="connsiteY19" fmla="*/ 61993 h 836908"/>
              <a:gd name="connsiteX20" fmla="*/ 7733654 w 9283485"/>
              <a:gd name="connsiteY20" fmla="*/ 139484 h 836908"/>
              <a:gd name="connsiteX21" fmla="*/ 8431078 w 9283485"/>
              <a:gd name="connsiteY21" fmla="*/ 108488 h 836908"/>
              <a:gd name="connsiteX22" fmla="*/ 8632556 w 9283485"/>
              <a:gd name="connsiteY22" fmla="*/ 123986 h 836908"/>
              <a:gd name="connsiteX23" fmla="*/ 9035512 w 9283485"/>
              <a:gd name="connsiteY23" fmla="*/ 0 h 836908"/>
              <a:gd name="connsiteX24" fmla="*/ 9236990 w 9283485"/>
              <a:gd name="connsiteY24" fmla="*/ 77491 h 836908"/>
              <a:gd name="connsiteX25" fmla="*/ 9283485 w 9283485"/>
              <a:gd name="connsiteY25" fmla="*/ 216976 h 836908"/>
              <a:gd name="connsiteX26" fmla="*/ 9236990 w 9283485"/>
              <a:gd name="connsiteY26" fmla="*/ 836908 h 836908"/>
              <a:gd name="connsiteX27" fmla="*/ 0 w 9283485"/>
              <a:gd name="connsiteY27" fmla="*/ 836908 h 836908"/>
              <a:gd name="connsiteX28" fmla="*/ 123986 w 9283485"/>
              <a:gd name="connsiteY28" fmla="*/ 247973 h 83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283485" h="836908">
                <a:moveTo>
                  <a:pt x="123986" y="247973"/>
                </a:moveTo>
                <a:lnTo>
                  <a:pt x="712922" y="247973"/>
                </a:lnTo>
                <a:lnTo>
                  <a:pt x="1007390" y="185979"/>
                </a:lnTo>
                <a:lnTo>
                  <a:pt x="1487837" y="263471"/>
                </a:lnTo>
                <a:lnTo>
                  <a:pt x="1906291" y="139484"/>
                </a:lnTo>
                <a:lnTo>
                  <a:pt x="2138766" y="139484"/>
                </a:lnTo>
                <a:lnTo>
                  <a:pt x="2526224" y="185979"/>
                </a:lnTo>
                <a:lnTo>
                  <a:pt x="2975674" y="247973"/>
                </a:lnTo>
                <a:lnTo>
                  <a:pt x="3471620" y="201478"/>
                </a:lnTo>
                <a:lnTo>
                  <a:pt x="3580108" y="201478"/>
                </a:lnTo>
                <a:lnTo>
                  <a:pt x="5021451" y="170481"/>
                </a:lnTo>
                <a:lnTo>
                  <a:pt x="5424407" y="170481"/>
                </a:lnTo>
                <a:lnTo>
                  <a:pt x="5827363" y="30996"/>
                </a:lnTo>
                <a:lnTo>
                  <a:pt x="6059837" y="92990"/>
                </a:lnTo>
                <a:lnTo>
                  <a:pt x="6214820" y="123986"/>
                </a:lnTo>
                <a:lnTo>
                  <a:pt x="6416298" y="61993"/>
                </a:lnTo>
                <a:lnTo>
                  <a:pt x="6617776" y="77491"/>
                </a:lnTo>
                <a:cubicBezTo>
                  <a:pt x="6764393" y="110073"/>
                  <a:pt x="6723582" y="74809"/>
                  <a:pt x="6772759" y="123986"/>
                </a:cubicBezTo>
                <a:lnTo>
                  <a:pt x="7098224" y="77491"/>
                </a:lnTo>
                <a:lnTo>
                  <a:pt x="7625166" y="61993"/>
                </a:lnTo>
                <a:lnTo>
                  <a:pt x="7733654" y="139484"/>
                </a:lnTo>
                <a:lnTo>
                  <a:pt x="8431078" y="108488"/>
                </a:lnTo>
                <a:cubicBezTo>
                  <a:pt x="8622205" y="124415"/>
                  <a:pt x="8554849" y="123986"/>
                  <a:pt x="8632556" y="123986"/>
                </a:cubicBezTo>
                <a:lnTo>
                  <a:pt x="9035512" y="0"/>
                </a:lnTo>
                <a:lnTo>
                  <a:pt x="9236990" y="77491"/>
                </a:lnTo>
                <a:lnTo>
                  <a:pt x="9283485" y="216976"/>
                </a:lnTo>
                <a:lnTo>
                  <a:pt x="9236990" y="836908"/>
                </a:lnTo>
                <a:lnTo>
                  <a:pt x="0" y="836908"/>
                </a:lnTo>
                <a:lnTo>
                  <a:pt x="123986" y="247973"/>
                </a:lnTo>
                <a:close/>
              </a:path>
            </a:pathLst>
          </a:custGeom>
          <a:solidFill>
            <a:srgbClr val="92D05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Sun 1"/>
          <p:cNvSpPr/>
          <p:nvPr/>
        </p:nvSpPr>
        <p:spPr>
          <a:xfrm>
            <a:off x="2552894" y="1550459"/>
            <a:ext cx="1371600" cy="1371600"/>
          </a:xfrm>
          <a:prstGeom prst="sun">
            <a:avLst/>
          </a:prstGeom>
          <a:solidFill>
            <a:srgbClr val="FFFF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/>
          </a:p>
        </p:txBody>
      </p:sp>
      <p:pic>
        <p:nvPicPr>
          <p:cNvPr id="30724" name="Picture 4" descr="C:\Users\Ann\AppData\Local\Microsoft\Windows\Temporary Internet Files\Content.IE5\1NM11FG2\MC90044179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9352" y="4633424"/>
            <a:ext cx="646510" cy="646510"/>
          </a:xfrm>
          <a:prstGeom prst="rect">
            <a:avLst/>
          </a:prstGeom>
          <a:noFill/>
        </p:spPr>
      </p:pic>
      <p:pic>
        <p:nvPicPr>
          <p:cNvPr id="30725" name="Picture 5" descr="C:\Users\Ann\AppData\Local\Microsoft\Windows\Temporary Internet Files\Content.IE5\K6BMMW6D\MC900434847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4950" y="4709623"/>
            <a:ext cx="1028700" cy="1028700"/>
          </a:xfrm>
          <a:prstGeom prst="rect">
            <a:avLst/>
          </a:prstGeom>
          <a:noFill/>
        </p:spPr>
      </p:pic>
      <p:cxnSp>
        <p:nvCxnSpPr>
          <p:cNvPr id="22" name="Straight Arrow Connector 21"/>
          <p:cNvCxnSpPr>
            <a:cxnSpLocks/>
            <a:stCxn id="30725" idx="0"/>
          </p:cNvCxnSpPr>
          <p:nvPr/>
        </p:nvCxnSpPr>
        <p:spPr>
          <a:xfrm flipV="1">
            <a:off x="5829300" y="2852226"/>
            <a:ext cx="1566725" cy="1857397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6515103" y="2804623"/>
            <a:ext cx="936103" cy="19812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541362" y="776862"/>
            <a:ext cx="44685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For Landsat, data is stored and transmitted to ground station where it is processed and made  accessible on the web!</a:t>
            </a:r>
            <a:endParaRPr lang="en-US" sz="2000" dirty="0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4839" y="3097443"/>
            <a:ext cx="1996157" cy="144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 flipH="1">
            <a:off x="7399991" y="2889662"/>
            <a:ext cx="82565" cy="2043161"/>
          </a:xfrm>
          <a:prstGeom prst="straightConnector1">
            <a:avLst/>
          </a:prstGeom>
          <a:ln w="38100">
            <a:solidFill>
              <a:srgbClr val="FFFF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9050885" y="4524875"/>
            <a:ext cx="0" cy="447910"/>
          </a:xfrm>
          <a:prstGeom prst="straightConnector1">
            <a:avLst/>
          </a:prstGeom>
          <a:ln w="38100">
            <a:solidFill>
              <a:srgbClr val="FFFF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5954" y="4997930"/>
            <a:ext cx="1499343" cy="898060"/>
          </a:xfrm>
          <a:prstGeom prst="rect">
            <a:avLst/>
          </a:prstGeom>
        </p:spPr>
      </p:pic>
      <p:pic>
        <p:nvPicPr>
          <p:cNvPr id="2050" name="Picture 2" descr="undefine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852" y="4966234"/>
            <a:ext cx="892228" cy="96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Straight Arrow Connector 46"/>
          <p:cNvCxnSpPr>
            <a:cxnSpLocks/>
          </p:cNvCxnSpPr>
          <p:nvPr/>
        </p:nvCxnSpPr>
        <p:spPr>
          <a:xfrm>
            <a:off x="7810080" y="5372269"/>
            <a:ext cx="789518" cy="7984"/>
          </a:xfrm>
          <a:prstGeom prst="straightConnector1">
            <a:avLst/>
          </a:prstGeom>
          <a:ln w="47625">
            <a:solidFill>
              <a:srgbClr val="FFFF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4" descr="C:\Users\Ann\AppData\Local\Microsoft\Windows\Temporary Internet Files\Content.IE5\1NM11FG2\MC900441793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9352" y="4633424"/>
            <a:ext cx="646510" cy="646510"/>
          </a:xfrm>
          <a:prstGeom prst="rect">
            <a:avLst/>
          </a:prstGeom>
          <a:noFill/>
        </p:spPr>
      </p:pic>
      <p:pic>
        <p:nvPicPr>
          <p:cNvPr id="21" name="Picture 5" descr="C:\Users\Ann\AppData\Local\Microsoft\Windows\Temporary Internet Files\Content.IE5\K6BMMW6D\MC900434847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4950" y="4709623"/>
            <a:ext cx="1028700" cy="1028700"/>
          </a:xfrm>
          <a:prstGeom prst="rect">
            <a:avLst/>
          </a:prstGeom>
          <a:noFill/>
        </p:spPr>
      </p:pic>
      <p:grpSp>
        <p:nvGrpSpPr>
          <p:cNvPr id="23" name="Group 95"/>
          <p:cNvGrpSpPr/>
          <p:nvPr/>
        </p:nvGrpSpPr>
        <p:grpSpPr>
          <a:xfrm>
            <a:off x="2286000" y="2576023"/>
            <a:ext cx="1200150" cy="3124200"/>
            <a:chOff x="0" y="2209800"/>
            <a:chExt cx="1600200" cy="4165600"/>
          </a:xfrm>
        </p:grpSpPr>
        <p:cxnSp>
          <p:nvCxnSpPr>
            <p:cNvPr id="25" name="Straight Arrow Connector 24"/>
            <p:cNvCxnSpPr/>
            <p:nvPr/>
          </p:nvCxnSpPr>
          <p:spPr>
            <a:xfrm>
              <a:off x="1524000" y="2209800"/>
              <a:ext cx="76200" cy="4165600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0" y="5969000"/>
              <a:ext cx="152400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1">
                      <a:lumMod val="75000"/>
                    </a:schemeClr>
                  </a:solidFill>
                </a:rPr>
                <a:t>Transmitted</a:t>
              </a:r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 flipV="1">
            <a:off x="6515103" y="2804623"/>
            <a:ext cx="936103" cy="19812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634666" y="3440585"/>
            <a:ext cx="1347728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Reflected or </a:t>
            </a:r>
          </a:p>
          <a:p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Re-emitted </a:t>
            </a:r>
          </a:p>
        </p:txBody>
      </p:sp>
      <p:cxnSp>
        <p:nvCxnSpPr>
          <p:cNvPr id="34" name="Straight Arrow Connector 33"/>
          <p:cNvCxnSpPr>
            <a:cxnSpLocks/>
          </p:cNvCxnSpPr>
          <p:nvPr/>
        </p:nvCxnSpPr>
        <p:spPr>
          <a:xfrm>
            <a:off x="3389155" y="2576023"/>
            <a:ext cx="371540" cy="210290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cxnSpLocks/>
          </p:cNvCxnSpPr>
          <p:nvPr/>
        </p:nvCxnSpPr>
        <p:spPr>
          <a:xfrm flipH="1">
            <a:off x="3514661" y="4621048"/>
            <a:ext cx="246034" cy="52096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cxnSpLocks/>
          </p:cNvCxnSpPr>
          <p:nvPr/>
        </p:nvCxnSpPr>
        <p:spPr>
          <a:xfrm>
            <a:off x="3760695" y="4678932"/>
            <a:ext cx="369052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cxnSpLocks/>
          </p:cNvCxnSpPr>
          <p:nvPr/>
        </p:nvCxnSpPr>
        <p:spPr>
          <a:xfrm flipV="1">
            <a:off x="3760695" y="4273738"/>
            <a:ext cx="492069" cy="34731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cxnSpLocks/>
          </p:cNvCxnSpPr>
          <p:nvPr/>
        </p:nvCxnSpPr>
        <p:spPr>
          <a:xfrm>
            <a:off x="3760695" y="4621048"/>
            <a:ext cx="184525" cy="109981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</p:cNvCxnSpPr>
          <p:nvPr/>
        </p:nvCxnSpPr>
        <p:spPr>
          <a:xfrm flipH="1">
            <a:off x="3514661" y="4621048"/>
            <a:ext cx="246034" cy="17365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760695" y="4736817"/>
            <a:ext cx="1168665" cy="257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C00000"/>
                </a:solidFill>
              </a:rPr>
              <a:t>Scattered</a:t>
            </a:r>
          </a:p>
        </p:txBody>
      </p:sp>
      <p:cxnSp>
        <p:nvCxnSpPr>
          <p:cNvPr id="42" name="Straight Arrow Connector 41"/>
          <p:cNvCxnSpPr>
            <a:cxnSpLocks/>
          </p:cNvCxnSpPr>
          <p:nvPr/>
        </p:nvCxnSpPr>
        <p:spPr>
          <a:xfrm>
            <a:off x="3389155" y="2547738"/>
            <a:ext cx="1617790" cy="3191460"/>
          </a:xfrm>
          <a:prstGeom prst="straightConnector1">
            <a:avLst/>
          </a:prstGeom>
          <a:ln w="25400" cmpd="sng">
            <a:solidFill>
              <a:srgbClr val="C56D15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638700" y="4485759"/>
            <a:ext cx="1085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C56D15"/>
                </a:solidFill>
              </a:rPr>
              <a:t>Absorbed</a:t>
            </a:r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>
            <a:off x="3351252" y="2542056"/>
            <a:ext cx="2365493" cy="2771776"/>
          </a:xfrm>
          <a:prstGeom prst="straightConnector1">
            <a:avLst/>
          </a:prstGeom>
          <a:ln w="25400" cmpd="sng">
            <a:solidFill>
              <a:srgbClr val="C56D15"/>
            </a:solidFill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0" name="Picture 2" descr="ldcm_2012_CO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693" y="2168244"/>
            <a:ext cx="1112527" cy="62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7920154" y="2681945"/>
            <a:ext cx="1371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1">
                    <a:lumMod val="75000"/>
                  </a:schemeClr>
                </a:solidFill>
              </a:rPr>
              <a:t>Top of Atmosphere</a:t>
            </a:r>
          </a:p>
        </p:txBody>
      </p:sp>
      <p:pic>
        <p:nvPicPr>
          <p:cNvPr id="54" name="Picture 2" descr="ldcm_2012_CO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551" y="2178374"/>
            <a:ext cx="1112527" cy="62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164996"/>
      </p:ext>
    </p:extLst>
  </p:cSld>
  <p:clrMapOvr>
    <a:masterClrMapping/>
  </p:clrMapOvr>
  <p:transition advTm="3292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2|33.3|1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6|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8.7|5.8|13.3|7.1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1.7|8.3|20.2|11.8|13.1"/>
</p:tagLst>
</file>

<file path=ppt/theme/theme1.xml><?xml version="1.0" encoding="utf-8"?>
<a:theme xmlns:a="http://schemas.openxmlformats.org/drawingml/2006/main" name="iGETT Template 16 to 9 Ratio May 2014 V3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12835</TotalTime>
  <Words>1739</Words>
  <Application>Microsoft Office PowerPoint</Application>
  <PresentationFormat>Widescreen</PresentationFormat>
  <Paragraphs>285</Paragraphs>
  <Slides>38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Georgia</vt:lpstr>
      <vt:lpstr>Open Sans</vt:lpstr>
      <vt:lpstr>Times New Roman</vt:lpstr>
      <vt:lpstr>Wingdings 2</vt:lpstr>
      <vt:lpstr>iGETT Template 16 to 9 Ratio May 2014 V3</vt:lpstr>
      <vt:lpstr> Remote Sensing Analysis Made Easy!   Introduce Remote Sensing Concepts  and Landsat Imagery Using a Web Browser and  Esri’s Web Applications: Unlocking Earth’s Secrets and  Landsat Explorer  </vt:lpstr>
      <vt:lpstr>Remote Sensing Imagery and Analysis</vt:lpstr>
      <vt:lpstr>This Presentation will:</vt:lpstr>
      <vt:lpstr>PowerPoint Presentation</vt:lpstr>
      <vt:lpstr>Two Types of “Sensors” used for Remote Sensing</vt:lpstr>
      <vt:lpstr>PowerPoint Presentation</vt:lpstr>
      <vt:lpstr>PowerPoint Presentation</vt:lpstr>
      <vt:lpstr>PowerPoint Presentation</vt:lpstr>
      <vt:lpstr>PowerPoint Presentation</vt:lpstr>
      <vt:lpstr>       Gray shading indicates regions of the Electromagnetic Spectrum (EM) where “atmospheric windows” permit reflected energy to reach the satellite’s sensors! </vt:lpstr>
      <vt:lpstr>What does raw band “data” look like?        Each pixel for each band is displayed in “gray scale” values of  relative brightness based on its Digital Number (DN) value</vt:lpstr>
      <vt:lpstr>Landsat 8 Band 4 Brightness and its Digital Numbers (DN)</vt:lpstr>
      <vt:lpstr>PowerPoint Presentation</vt:lpstr>
      <vt:lpstr>Landsat 7 - Composites   `  Natural or True Color                              Bands 3, 2, 1          False Color     Band 4, 3, 2        Pseudo Color       Bands 7, 5, 3  </vt:lpstr>
      <vt:lpstr>Remote Sensing Imagery “Resolutions”</vt:lpstr>
      <vt:lpstr>Spatial Resolution Comparison  </vt:lpstr>
      <vt:lpstr>Radiometric Resolution</vt:lpstr>
      <vt:lpstr>Why Focus on Landsat Data?</vt:lpstr>
      <vt:lpstr>PowerPoint Presentation</vt:lpstr>
      <vt:lpstr>Spectral Signature graphs can help identify type of feature seen in an image  </vt:lpstr>
      <vt:lpstr>Determining Land Use Types – Image Classification     - Unsupervised Classification – software clusters like-valued pixels          and user defines what the feature is and colors it appropriately      - Supervised Classification – user creates a sample file of identified land use types          and pixel values and software clusters pixels using the sample file values   </vt:lpstr>
      <vt:lpstr>Visualization of Patterns</vt:lpstr>
      <vt:lpstr>Normal Workflow For Remote Sensing Analysis Using Landsat Imagery</vt:lpstr>
      <vt:lpstr>Instead – how about spending an hour or two to quickly review data for your study area? No need for software or data downloading and it is free to use!  http://www.esriurl.com/LandsatOnAWS </vt:lpstr>
      <vt:lpstr>Esri’s Unlock Earth’s Secrets AWS App</vt:lpstr>
      <vt:lpstr>Esri’s Unlock Earth’s Secrets AWS App</vt:lpstr>
      <vt:lpstr>Esri’s Unlock Earth’s Secrets</vt:lpstr>
      <vt:lpstr>Esri’s Unlock Earth’s Secrets</vt:lpstr>
      <vt:lpstr>Esri’s Unlock Earth’s Secrets</vt:lpstr>
      <vt:lpstr>Esri’s Unlock Earth’s Secrets</vt:lpstr>
      <vt:lpstr>Key For Buttons: Landsat 8 Bands</vt:lpstr>
      <vt:lpstr>PowerPoint Presentation</vt:lpstr>
      <vt:lpstr>By scrolling down on browser you will see  “Launch Landsat Explorer” it has more advance tools to use with Landsat data</vt:lpstr>
      <vt:lpstr>Landsat Explorer – data from most Landsat missions</vt:lpstr>
      <vt:lpstr>Landsat Explorer</vt:lpstr>
      <vt:lpstr>This Poster was created using imagery from Apps!</vt:lpstr>
      <vt:lpstr>You can use the Exercise Guide and Publisher Template from iGETT website to create a Poster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Johnson</dc:creator>
  <cp:lastModifiedBy>Chris Cruz</cp:lastModifiedBy>
  <cp:revision>189</cp:revision>
  <dcterms:created xsi:type="dcterms:W3CDTF">2016-02-16T17:26:32Z</dcterms:created>
  <dcterms:modified xsi:type="dcterms:W3CDTF">2017-07-04T23:23:08Z</dcterms:modified>
</cp:coreProperties>
</file>